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88" r:id="rId5"/>
    <p:sldId id="289" r:id="rId6"/>
    <p:sldId id="290" r:id="rId7"/>
    <p:sldId id="322" r:id="rId8"/>
    <p:sldId id="304" r:id="rId9"/>
    <p:sldId id="305" r:id="rId10"/>
    <p:sldId id="292" r:id="rId11"/>
    <p:sldId id="306" r:id="rId12"/>
    <p:sldId id="338" r:id="rId13"/>
    <p:sldId id="337" r:id="rId14"/>
    <p:sldId id="333" r:id="rId15"/>
    <p:sldId id="325" r:id="rId16"/>
    <p:sldId id="326" r:id="rId17"/>
    <p:sldId id="313" r:id="rId18"/>
    <p:sldId id="328" r:id="rId19"/>
    <p:sldId id="329" r:id="rId20"/>
    <p:sldId id="334" r:id="rId21"/>
    <p:sldId id="335" r:id="rId22"/>
    <p:sldId id="293" r:id="rId23"/>
    <p:sldId id="294" r:id="rId24"/>
    <p:sldId id="299" r:id="rId25"/>
    <p:sldId id="270" r:id="rId26"/>
    <p:sldId id="33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41" autoAdjust="0"/>
  </p:normalViewPr>
  <p:slideViewPr>
    <p:cSldViewPr snapToGrid="0">
      <p:cViewPr varScale="1">
        <p:scale>
          <a:sx n="87" d="100"/>
          <a:sy n="87" d="100"/>
        </p:scale>
        <p:origin x="-518" y="-8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6/5/2024</a:t>
            </a:fld>
            <a:endParaRPr lang="en-US" dirty="0"/>
          </a:p>
        </p:txBody>
      </p:sp>
      <p:sp>
        <p:nvSpPr>
          <p:cNvPr id="4" name="Footer Placeholder 3">
            <a:extLst>
              <a:ext uri="{FF2B5EF4-FFF2-40B4-BE49-F238E27FC236}">
                <a16:creationId xmlns:a16="http://schemas.microsoft.com/office/drawing/2014/main" xmlns=""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6/5/2024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xmlns=""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xmlns=""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xmlns=""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xmlns=""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xmlns=""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xmlns=""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xmlns=""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xmlns=""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xmlns=""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xmlns=""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xmlns=""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xmlns=""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xmlns=""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xmlns=""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xmlns=""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xmlns=""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xmlns=""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xmlns=""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xmlns=""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xmlns=""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xmlns=""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xmlns=""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xmlns=""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xmlns=""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xmlns=""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xmlns=""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xmlns=""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xmlns=""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xmlns=""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xmlns=""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xmlns=""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xmlns=""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xmlns=""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xmlns=""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xmlns=""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xmlns=""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xmlns=""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xmlns=""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xmlns=""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xmlns=""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xmlns=""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xmlns=""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xmlns=""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xmlns=""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xmlns=""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xmlns=""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xmlns=""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xmlns=""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xmlns=""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xmlns=""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xmlns=""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xmlns=""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xmlns=""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xmlns=""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xmlns=""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xmlns=""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xmlns=""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xmlns=""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xmlns=""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xmlns=""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xmlns=""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xmlns=""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xmlns=""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xmlns=""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xmlns=""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xmlns=""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xmlns=""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xmlns=""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xmlns=""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xmlns=""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xmlns=""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xmlns=""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xmlns=""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xmlns=""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xmlns=""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xmlns=""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xmlns=""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xmlns=""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xmlns=""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xmlns=""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xmlns=""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xmlns=""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xmlns=""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xmlns=""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xmlns=""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xmlns=""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xmlns=""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xmlns=""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xmlns=""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xmlns=""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xmlns=""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xmlns=""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xmlns=""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xmlns=""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xmlns=""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xmlns=""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xmlns=""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xmlns=""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xmlns=""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xmlns=""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xmlns=""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xmlns=""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xmlns=""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xmlns=""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xmlns=""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xmlns=""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xmlns=""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xmlns=""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xmlns=""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xmlns=""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xmlns=""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xmlns=""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xmlns=""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xmlns=""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xmlns=""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xmlns=""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xmlns=""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xmlns=""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xmlns=""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xmlns=""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xmlns=""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xmlns=""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xmlns=""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xmlns=""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xmlns=""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xmlns=""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xmlns=""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xmlns=""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xmlns=""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xmlns=""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xmlns=""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xmlns=""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xmlns=""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xmlns=""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xmlns=""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xmlns=""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xmlns=""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xmlns=""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xmlns=""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xmlns=""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xmlns=""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xmlns=""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xmlns=""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xmlns=""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xmlns=""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xmlns=""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xmlns=""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xmlns=""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xmlns=""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xmlns=""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xmlns=""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xmlns=""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xmlns=""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xmlns=""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xmlns=""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xmlns=""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xmlns=""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xmlns=""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xmlns=""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xmlns=""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xmlns=""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xmlns=""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xmlns=""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xmlns=""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xmlns=""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xmlns=""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xmlns=""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xmlns=""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xmlns=""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xmlns=""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xmlns=""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xmlns=""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xmlns=""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xmlns=""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xmlns=""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xmlns=""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xmlns=""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xmlns=""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xmlns=""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xmlns=""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xmlns=""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xmlns=""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xmlns=""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xmlns=""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xmlns=""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xmlns=""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xmlns=""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xmlns=""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xmlns=""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xmlns=""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xmlns=""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xmlns=""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xmlns=""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xmlns=""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xmlns=""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xmlns=""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xmlns=""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xmlns=""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xmlns=""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xmlns=""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xmlns=""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xmlns=""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xmlns=""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xmlns=""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xmlns=""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xmlns=""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xmlns=""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xmlns=""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xmlns=""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xmlns=""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xmlns=""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xmlns=""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xmlns=""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xmlns=""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xmlns=""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xmlns=""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xmlns=""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xmlns=""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xmlns=""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xmlns=""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xmlns=""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xmlns=""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xmlns=""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xmlns=""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xmlns=""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xmlns=""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xmlns=""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xmlns=""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xmlns=""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xmlns=""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xmlns=""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xmlns=""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xmlns=""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xmlns=""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xmlns=""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xmlns=""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xmlns=""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xmlns=""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xmlns=""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xmlns=""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xmlns=""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xmlns=""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xmlns=""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xmlns=""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xmlns=""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xmlns=""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xmlns=""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xmlns=""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xmlns=""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xmlns=""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xmlns=""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xmlns=""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xmlns=""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xmlns=""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xmlns=""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xmlns=""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transition spd="slow">
    <p:fade/>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7.xml"/><Relationship Id="rId5" Type="http://schemas.openxmlformats.org/officeDocument/2006/relationships/image" Target="../media/image30.jpg"/><Relationship Id="rId4" Type="http://schemas.openxmlformats.org/officeDocument/2006/relationships/image" Target="../media/image29.jpg"/></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934056CF-DEDB-4079-BF11-FA4761D09BCF}"/>
              </a:ext>
            </a:extLst>
          </p:cNvPr>
          <p:cNvSpPr>
            <a:spLocks noGrp="1"/>
          </p:cNvSpPr>
          <p:nvPr>
            <p:ph type="ctrTitle"/>
          </p:nvPr>
        </p:nvSpPr>
        <p:spPr>
          <a:xfrm>
            <a:off x="8259842" y="236538"/>
            <a:ext cx="3379708" cy="2387600"/>
          </a:xfrm>
        </p:spPr>
        <p:txBody>
          <a:bodyPr/>
          <a:lstStyle/>
          <a:p>
            <a:r>
              <a:rPr lang="en-US" dirty="0"/>
              <a:t>Go</a:t>
            </a:r>
            <a:br>
              <a:rPr lang="en-US" dirty="0"/>
            </a:br>
            <a:r>
              <a:rPr lang="en-US" dirty="0"/>
              <a:t>grocery</a:t>
            </a:r>
          </a:p>
        </p:txBody>
      </p:sp>
      <p:sp>
        <p:nvSpPr>
          <p:cNvPr id="8" name="Subtitle 7">
            <a:extLst>
              <a:ext uri="{FF2B5EF4-FFF2-40B4-BE49-F238E27FC236}">
                <a16:creationId xmlns:a16="http://schemas.microsoft.com/office/drawing/2014/main" xmlns="" id="{D79862A8-72F8-4043-A021-816AC74E8776}"/>
              </a:ext>
            </a:extLst>
          </p:cNvPr>
          <p:cNvSpPr>
            <a:spLocks noGrp="1"/>
          </p:cNvSpPr>
          <p:nvPr>
            <p:ph type="subTitle" idx="1"/>
          </p:nvPr>
        </p:nvSpPr>
        <p:spPr>
          <a:xfrm>
            <a:off x="8458199" y="2955408"/>
            <a:ext cx="2143125" cy="2084907"/>
          </a:xfrm>
        </p:spPr>
        <p:txBody>
          <a:bodyPr/>
          <a:lstStyle/>
          <a:p>
            <a:r>
              <a:rPr lang="en-US" sz="1400" dirty="0">
                <a:solidFill>
                  <a:schemeClr val="bg2">
                    <a:lumMod val="90000"/>
                  </a:schemeClr>
                </a:solidFill>
              </a:rPr>
              <a:t>Guided By-</a:t>
            </a:r>
          </a:p>
          <a:p>
            <a:r>
              <a:rPr lang="en-US" sz="1400" dirty="0">
                <a:solidFill>
                  <a:schemeClr val="bg2">
                    <a:lumMod val="90000"/>
                  </a:schemeClr>
                </a:solidFill>
              </a:rPr>
              <a:t>Prof. Kiran Tiwari.</a:t>
            </a:r>
          </a:p>
          <a:p>
            <a:endParaRPr lang="en-US" sz="1400" dirty="0">
              <a:solidFill>
                <a:schemeClr val="bg2">
                  <a:lumMod val="90000"/>
                </a:schemeClr>
              </a:solidFill>
            </a:endParaRPr>
          </a:p>
          <a:p>
            <a:r>
              <a:rPr lang="en-US" sz="1400" dirty="0">
                <a:solidFill>
                  <a:schemeClr val="bg2">
                    <a:lumMod val="90000"/>
                  </a:schemeClr>
                </a:solidFill>
              </a:rPr>
              <a:t>Presented By-</a:t>
            </a:r>
          </a:p>
          <a:p>
            <a:r>
              <a:rPr lang="en-US" sz="1400" dirty="0">
                <a:solidFill>
                  <a:schemeClr val="bg2">
                    <a:lumMod val="90000"/>
                  </a:schemeClr>
                </a:solidFill>
              </a:rPr>
              <a:t>Onkar </a:t>
            </a:r>
            <a:r>
              <a:rPr lang="en-US" sz="1400" dirty="0" err="1">
                <a:solidFill>
                  <a:schemeClr val="bg2">
                    <a:lumMod val="90000"/>
                  </a:schemeClr>
                </a:solidFill>
              </a:rPr>
              <a:t>Vhanmane</a:t>
            </a:r>
            <a:r>
              <a:rPr lang="en-US" sz="1400" dirty="0">
                <a:solidFill>
                  <a:schemeClr val="bg2">
                    <a:lumMod val="90000"/>
                  </a:schemeClr>
                </a:solidFill>
              </a:rPr>
              <a:t>.</a:t>
            </a:r>
          </a:p>
          <a:p>
            <a:r>
              <a:rPr lang="en-US" sz="1400" dirty="0" err="1">
                <a:solidFill>
                  <a:schemeClr val="bg2">
                    <a:lumMod val="90000"/>
                  </a:schemeClr>
                </a:solidFill>
              </a:rPr>
              <a:t>Rutuja</a:t>
            </a:r>
            <a:r>
              <a:rPr lang="en-US" sz="1400" dirty="0">
                <a:solidFill>
                  <a:schemeClr val="bg2">
                    <a:lumMod val="90000"/>
                  </a:schemeClr>
                </a:solidFill>
              </a:rPr>
              <a:t> </a:t>
            </a:r>
            <a:r>
              <a:rPr lang="en-US" sz="1400" dirty="0" err="1">
                <a:solidFill>
                  <a:schemeClr val="bg2">
                    <a:lumMod val="90000"/>
                  </a:schemeClr>
                </a:solidFill>
              </a:rPr>
              <a:t>Gotarne</a:t>
            </a:r>
            <a:r>
              <a:rPr lang="en-US" sz="1400" dirty="0">
                <a:solidFill>
                  <a:schemeClr val="bg2">
                    <a:lumMod val="90000"/>
                  </a:schemeClr>
                </a:solidFill>
              </a:rPr>
              <a:t>.</a:t>
            </a:r>
          </a:p>
          <a:p>
            <a:r>
              <a:rPr lang="en-US" sz="1400" dirty="0">
                <a:solidFill>
                  <a:schemeClr val="bg2">
                    <a:lumMod val="90000"/>
                  </a:schemeClr>
                </a:solidFill>
              </a:rPr>
              <a:t>Pooja </a:t>
            </a:r>
            <a:r>
              <a:rPr lang="en-US" sz="1400" dirty="0" err="1">
                <a:solidFill>
                  <a:schemeClr val="bg2">
                    <a:lumMod val="90000"/>
                  </a:schemeClr>
                </a:solidFill>
              </a:rPr>
              <a:t>Yerrabalam</a:t>
            </a:r>
            <a:r>
              <a:rPr lang="en-US" sz="1400" dirty="0">
                <a:solidFill>
                  <a:schemeClr val="bg2">
                    <a:lumMod val="90000"/>
                  </a:schemeClr>
                </a:solidFill>
              </a:rPr>
              <a:t>.​​</a:t>
            </a:r>
          </a:p>
          <a:p>
            <a:r>
              <a:rPr lang="en-US" sz="1400" dirty="0">
                <a:solidFill>
                  <a:schemeClr val="bg2">
                    <a:lumMod val="90000"/>
                  </a:schemeClr>
                </a:solidFill>
              </a:rPr>
              <a:t>Manasi Dhavale.</a:t>
            </a:r>
          </a:p>
        </p:txBody>
      </p:sp>
      <p:pic>
        <p:nvPicPr>
          <p:cNvPr id="19" name="Picture Placeholder 18" descr="A half booth, table, and chair at a restaurant">
            <a:extLst>
              <a:ext uri="{FF2B5EF4-FFF2-40B4-BE49-F238E27FC236}">
                <a16:creationId xmlns:a16="http://schemas.microsoft.com/office/drawing/2014/main" xmlns="" id="{43474057-1F43-4A8C-A00F-A151DC1D1075}"/>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7677150" cy="6858000"/>
          </a:xfrm>
        </p:spPr>
      </p:pic>
      <p:sp>
        <p:nvSpPr>
          <p:cNvPr id="23" name="Text Placeholder 22">
            <a:extLst>
              <a:ext uri="{FF2B5EF4-FFF2-40B4-BE49-F238E27FC236}">
                <a16:creationId xmlns:a16="http://schemas.microsoft.com/office/drawing/2014/main" xmlns="" id="{0CBE6AF0-3BE0-469F-85B7-CC1F87C35F4C}"/>
              </a:ext>
            </a:extLst>
          </p:cNvPr>
          <p:cNvSpPr>
            <a:spLocks noGrp="1"/>
          </p:cNvSpPr>
          <p:nvPr>
            <p:ph type="body" sz="quarter" idx="11"/>
          </p:nvPr>
        </p:nvSpPr>
        <p:spPr>
          <a:xfrm>
            <a:off x="1177925" y="4392630"/>
            <a:ext cx="10537825" cy="2616717"/>
          </a:xfrm>
        </p:spPr>
        <p:txBody>
          <a:bodyPr/>
          <a:lstStyle/>
          <a:p>
            <a:r>
              <a:rPr lang="en-US" dirty="0"/>
              <a:t>Pitch</a:t>
            </a:r>
          </a:p>
        </p:txBody>
      </p:sp>
      <p:pic>
        <p:nvPicPr>
          <p:cNvPr id="3" name="Picture 2">
            <a:extLst>
              <a:ext uri="{FF2B5EF4-FFF2-40B4-BE49-F238E27FC236}">
                <a16:creationId xmlns:a16="http://schemas.microsoft.com/office/drawing/2014/main" xmlns="" id="{8D0774D7-CAD0-F109-3C6C-BD06F34F8572}"/>
              </a:ext>
            </a:extLst>
          </p:cNvPr>
          <p:cNvPicPr>
            <a:picLocks noChangeAspect="1"/>
          </p:cNvPicPr>
          <p:nvPr/>
        </p:nvPicPr>
        <p:blipFill>
          <a:blip r:embed="rId3"/>
          <a:stretch>
            <a:fillRect/>
          </a:stretch>
        </p:blipFill>
        <p:spPr>
          <a:xfrm>
            <a:off x="11365230" y="152400"/>
            <a:ext cx="701040" cy="873760"/>
          </a:xfrm>
          <a:prstGeom prst="rect">
            <a:avLst/>
          </a:prstGeom>
        </p:spPr>
      </p:pic>
      <p:pic>
        <p:nvPicPr>
          <p:cNvPr id="5" name="Picture 4">
            <a:extLst>
              <a:ext uri="{FF2B5EF4-FFF2-40B4-BE49-F238E27FC236}">
                <a16:creationId xmlns:a16="http://schemas.microsoft.com/office/drawing/2014/main" xmlns="" id="{BAC7B38C-8F77-6E6F-B5CE-D77A4C81AB6E}"/>
              </a:ext>
            </a:extLst>
          </p:cNvPr>
          <p:cNvPicPr>
            <a:picLocks noChangeAspect="1"/>
          </p:cNvPicPr>
          <p:nvPr/>
        </p:nvPicPr>
        <p:blipFill>
          <a:blip r:embed="rId4"/>
          <a:stretch>
            <a:fillRect/>
          </a:stretch>
        </p:blipFill>
        <p:spPr>
          <a:xfrm>
            <a:off x="10231120" y="152400"/>
            <a:ext cx="924684" cy="965200"/>
          </a:xfrm>
          <a:prstGeom prst="rect">
            <a:avLst/>
          </a:prstGeom>
        </p:spPr>
      </p:pic>
    </p:spTree>
    <p:extLst>
      <p:ext uri="{BB962C8B-B14F-4D97-AF65-F5344CB8AC3E}">
        <p14:creationId xmlns:p14="http://schemas.microsoft.com/office/powerpoint/2010/main" val="283577345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xmlns="" id="{8349822C-2750-DEF9-077B-CDE0AA890104}"/>
              </a:ext>
            </a:extLst>
          </p:cNvPr>
          <p:cNvPicPr>
            <a:picLocks noGrp="1" noChangeAspect="1"/>
          </p:cNvPicPr>
          <p:nvPr>
            <p:ph type="pic" sz="quarter" idx="10"/>
          </p:nvPr>
        </p:nvPicPr>
        <p:blipFill>
          <a:blip r:embed="rId2"/>
          <a:srcRect l="1741" r="1741"/>
          <a:stretch>
            <a:fillRect/>
          </a:stretch>
        </p:blipFill>
        <p:spPr>
          <a:xfrm>
            <a:off x="142240" y="152400"/>
            <a:ext cx="3423919" cy="3119120"/>
          </a:xfrm>
        </p:spPr>
      </p:pic>
      <p:sp>
        <p:nvSpPr>
          <p:cNvPr id="3" name="Title 2">
            <a:extLst>
              <a:ext uri="{FF2B5EF4-FFF2-40B4-BE49-F238E27FC236}">
                <a16:creationId xmlns:a16="http://schemas.microsoft.com/office/drawing/2014/main" xmlns="" id="{9CF1B0CA-FDA7-3322-016E-E281D0499E83}"/>
              </a:ext>
            </a:extLst>
          </p:cNvPr>
          <p:cNvSpPr>
            <a:spLocks noGrp="1"/>
          </p:cNvSpPr>
          <p:nvPr>
            <p:ph type="ctrTitle"/>
          </p:nvPr>
        </p:nvSpPr>
        <p:spPr>
          <a:xfrm>
            <a:off x="8336042" y="-81280"/>
            <a:ext cx="3947398" cy="1473200"/>
          </a:xfrm>
        </p:spPr>
        <p:txBody>
          <a:bodyPr/>
          <a:lstStyle/>
          <a:p>
            <a:r>
              <a:rPr lang="en-IN" sz="3200" dirty="0"/>
              <a:t>BACKEND ARCHITECTURE</a:t>
            </a:r>
          </a:p>
        </p:txBody>
      </p:sp>
      <p:sp>
        <p:nvSpPr>
          <p:cNvPr id="4" name="Subtitle 3">
            <a:extLst>
              <a:ext uri="{FF2B5EF4-FFF2-40B4-BE49-F238E27FC236}">
                <a16:creationId xmlns:a16="http://schemas.microsoft.com/office/drawing/2014/main" xmlns="" id="{3A0DE58E-56AC-C099-9B17-E1BE17AF0D70}"/>
              </a:ext>
            </a:extLst>
          </p:cNvPr>
          <p:cNvSpPr>
            <a:spLocks noGrp="1"/>
          </p:cNvSpPr>
          <p:nvPr>
            <p:ph type="subTitle" idx="1"/>
          </p:nvPr>
        </p:nvSpPr>
        <p:spPr>
          <a:xfrm>
            <a:off x="8336042" y="1910080"/>
            <a:ext cx="3284832" cy="4460239"/>
          </a:xfrm>
        </p:spPr>
        <p:txBody>
          <a:bodyPr/>
          <a:lstStyle/>
          <a:p>
            <a:r>
              <a:rPr lang="en-IN" dirty="0"/>
              <a:t>ENCAPSULATION-</a:t>
            </a:r>
          </a:p>
          <a:p>
            <a:r>
              <a:rPr lang="en-IN" dirty="0"/>
              <a:t>Wrapping up of data member &amp; member functions in single unit.</a:t>
            </a:r>
          </a:p>
          <a:p>
            <a:endParaRPr lang="en-IN" dirty="0"/>
          </a:p>
          <a:p>
            <a:endParaRPr lang="en-IN" dirty="0"/>
          </a:p>
          <a:p>
            <a:endParaRPr lang="en-IN" dirty="0"/>
          </a:p>
          <a:p>
            <a:r>
              <a:rPr lang="en-IN" dirty="0"/>
              <a:t>ABSTRACTION-</a:t>
            </a:r>
          </a:p>
          <a:p>
            <a:r>
              <a:rPr lang="en-IN" dirty="0" err="1"/>
              <a:t>Hidding</a:t>
            </a:r>
            <a:r>
              <a:rPr lang="en-IN" dirty="0"/>
              <a:t> implementation &amp;</a:t>
            </a:r>
          </a:p>
          <a:p>
            <a:r>
              <a:rPr lang="en-IN" dirty="0"/>
              <a:t>Showing functionality.</a:t>
            </a:r>
          </a:p>
        </p:txBody>
      </p:sp>
      <p:pic>
        <p:nvPicPr>
          <p:cNvPr id="9" name="Picture 8">
            <a:extLst>
              <a:ext uri="{FF2B5EF4-FFF2-40B4-BE49-F238E27FC236}">
                <a16:creationId xmlns:a16="http://schemas.microsoft.com/office/drawing/2014/main" xmlns="" id="{06192FB8-1585-8D77-E028-92936E237727}"/>
              </a:ext>
            </a:extLst>
          </p:cNvPr>
          <p:cNvPicPr>
            <a:picLocks noChangeAspect="1"/>
          </p:cNvPicPr>
          <p:nvPr/>
        </p:nvPicPr>
        <p:blipFill>
          <a:blip r:embed="rId3"/>
          <a:stretch>
            <a:fillRect/>
          </a:stretch>
        </p:blipFill>
        <p:spPr>
          <a:xfrm>
            <a:off x="142240" y="3586480"/>
            <a:ext cx="3423919" cy="3119120"/>
          </a:xfrm>
          <a:prstGeom prst="rect">
            <a:avLst/>
          </a:prstGeom>
        </p:spPr>
      </p:pic>
      <p:pic>
        <p:nvPicPr>
          <p:cNvPr id="11" name="Picture 10">
            <a:extLst>
              <a:ext uri="{FF2B5EF4-FFF2-40B4-BE49-F238E27FC236}">
                <a16:creationId xmlns:a16="http://schemas.microsoft.com/office/drawing/2014/main" xmlns="" id="{431846DC-EF7B-553C-9396-6EBA57D5A332}"/>
              </a:ext>
            </a:extLst>
          </p:cNvPr>
          <p:cNvPicPr>
            <a:picLocks noChangeAspect="1"/>
          </p:cNvPicPr>
          <p:nvPr/>
        </p:nvPicPr>
        <p:blipFill>
          <a:blip r:embed="rId4"/>
          <a:stretch>
            <a:fillRect/>
          </a:stretch>
        </p:blipFill>
        <p:spPr>
          <a:xfrm>
            <a:off x="4131190" y="152400"/>
            <a:ext cx="2816662" cy="3119120"/>
          </a:xfrm>
          <a:prstGeom prst="rect">
            <a:avLst/>
          </a:prstGeom>
        </p:spPr>
      </p:pic>
      <p:pic>
        <p:nvPicPr>
          <p:cNvPr id="13" name="Picture 12">
            <a:extLst>
              <a:ext uri="{FF2B5EF4-FFF2-40B4-BE49-F238E27FC236}">
                <a16:creationId xmlns:a16="http://schemas.microsoft.com/office/drawing/2014/main" xmlns="" id="{07E42C08-2BF1-18A9-DA98-8B4F05A85BFE}"/>
              </a:ext>
            </a:extLst>
          </p:cNvPr>
          <p:cNvPicPr>
            <a:picLocks noChangeAspect="1"/>
          </p:cNvPicPr>
          <p:nvPr/>
        </p:nvPicPr>
        <p:blipFill>
          <a:blip r:embed="rId5"/>
          <a:stretch>
            <a:fillRect/>
          </a:stretch>
        </p:blipFill>
        <p:spPr>
          <a:xfrm>
            <a:off x="4143672" y="3586480"/>
            <a:ext cx="2816662" cy="3119120"/>
          </a:xfrm>
          <a:prstGeom prst="rect">
            <a:avLst/>
          </a:prstGeom>
        </p:spPr>
      </p:pic>
    </p:spTree>
    <p:extLst>
      <p:ext uri="{BB962C8B-B14F-4D97-AF65-F5344CB8AC3E}">
        <p14:creationId xmlns:p14="http://schemas.microsoft.com/office/powerpoint/2010/main" val="318154682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8A0DF240-0C62-931A-67BD-AB15E1C2CF88}"/>
              </a:ext>
            </a:extLst>
          </p:cNvPr>
          <p:cNvPicPr>
            <a:picLocks noGrp="1" noChangeAspect="1"/>
          </p:cNvPicPr>
          <p:nvPr>
            <p:ph type="pic" sz="quarter" idx="10"/>
          </p:nvPr>
        </p:nvPicPr>
        <p:blipFill>
          <a:blip r:embed="rId2"/>
          <a:srcRect l="2978" r="2978"/>
          <a:stretch>
            <a:fillRect/>
          </a:stretch>
        </p:blipFill>
        <p:spPr>
          <a:xfrm>
            <a:off x="190500" y="1036320"/>
            <a:ext cx="6250940" cy="5394960"/>
          </a:xfrm>
        </p:spPr>
      </p:pic>
      <p:sp>
        <p:nvSpPr>
          <p:cNvPr id="3" name="Text Placeholder 2">
            <a:extLst>
              <a:ext uri="{FF2B5EF4-FFF2-40B4-BE49-F238E27FC236}">
                <a16:creationId xmlns:a16="http://schemas.microsoft.com/office/drawing/2014/main" xmlns="" id="{12D67606-38D0-E086-0B37-7736CAE31BA6}"/>
              </a:ext>
            </a:extLst>
          </p:cNvPr>
          <p:cNvSpPr>
            <a:spLocks noGrp="1"/>
          </p:cNvSpPr>
          <p:nvPr>
            <p:ph type="body" sz="quarter" idx="20"/>
          </p:nvPr>
        </p:nvSpPr>
        <p:spPr>
          <a:xfrm>
            <a:off x="190500" y="1036320"/>
            <a:ext cx="11734800" cy="5469256"/>
          </a:xfrm>
        </p:spPr>
        <p:txBody>
          <a:bodyPr/>
          <a:lstStyle/>
          <a:p>
            <a:endParaRPr lang="en-IN" dirty="0"/>
          </a:p>
        </p:txBody>
      </p:sp>
      <p:sp>
        <p:nvSpPr>
          <p:cNvPr id="4" name="Title 3">
            <a:extLst>
              <a:ext uri="{FF2B5EF4-FFF2-40B4-BE49-F238E27FC236}">
                <a16:creationId xmlns:a16="http://schemas.microsoft.com/office/drawing/2014/main" xmlns="" id="{CF3C638D-7EDF-E19E-48C3-9656E4ECB6E7}"/>
              </a:ext>
            </a:extLst>
          </p:cNvPr>
          <p:cNvSpPr>
            <a:spLocks noGrp="1"/>
          </p:cNvSpPr>
          <p:nvPr>
            <p:ph type="ctrTitle"/>
          </p:nvPr>
        </p:nvSpPr>
        <p:spPr>
          <a:xfrm>
            <a:off x="863600" y="1"/>
            <a:ext cx="11061700" cy="883920"/>
          </a:xfrm>
        </p:spPr>
        <p:txBody>
          <a:bodyPr/>
          <a:lstStyle/>
          <a:p>
            <a:r>
              <a:rPr lang="en-IN" sz="3200" dirty="0"/>
              <a:t>BACKEND ARCHITECTURE</a:t>
            </a:r>
            <a:br>
              <a:rPr lang="en-IN" sz="3200" dirty="0"/>
            </a:br>
            <a:r>
              <a:rPr lang="en-IN" sz="2400" dirty="0"/>
              <a:t>JPA MAPPING</a:t>
            </a:r>
          </a:p>
        </p:txBody>
      </p:sp>
      <p:pic>
        <p:nvPicPr>
          <p:cNvPr id="5" name="Picture 4">
            <a:extLst>
              <a:ext uri="{FF2B5EF4-FFF2-40B4-BE49-F238E27FC236}">
                <a16:creationId xmlns:a16="http://schemas.microsoft.com/office/drawing/2014/main" xmlns="" id="{20C3CCDD-7587-F9F7-19EF-56F84DCA201E}"/>
              </a:ext>
            </a:extLst>
          </p:cNvPr>
          <p:cNvPicPr>
            <a:picLocks noChangeAspect="1"/>
          </p:cNvPicPr>
          <p:nvPr/>
        </p:nvPicPr>
        <p:blipFill>
          <a:blip r:embed="rId3"/>
          <a:stretch>
            <a:fillRect/>
          </a:stretch>
        </p:blipFill>
        <p:spPr>
          <a:xfrm>
            <a:off x="6583680" y="1036320"/>
            <a:ext cx="5341620" cy="5394960"/>
          </a:xfrm>
          <a:prstGeom prst="rect">
            <a:avLst/>
          </a:prstGeom>
        </p:spPr>
      </p:pic>
    </p:spTree>
    <p:extLst>
      <p:ext uri="{BB962C8B-B14F-4D97-AF65-F5344CB8AC3E}">
        <p14:creationId xmlns:p14="http://schemas.microsoft.com/office/powerpoint/2010/main" val="97799967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88882067-79FC-8DFC-B100-DFC7CA5279C8}"/>
              </a:ext>
            </a:extLst>
          </p:cNvPr>
          <p:cNvPicPr>
            <a:picLocks noGrp="1" noChangeAspect="1"/>
          </p:cNvPicPr>
          <p:nvPr>
            <p:ph type="pic" sz="quarter" idx="10"/>
          </p:nvPr>
        </p:nvPicPr>
        <p:blipFill rotWithShape="1">
          <a:blip r:embed="rId2"/>
          <a:srcRect l="-191" r="-191"/>
          <a:stretch/>
        </p:blipFill>
        <p:spPr>
          <a:xfrm>
            <a:off x="266700" y="1087120"/>
            <a:ext cx="11925300" cy="5675630"/>
          </a:xfrm>
        </p:spPr>
      </p:pic>
      <p:sp>
        <p:nvSpPr>
          <p:cNvPr id="4" name="Title 3">
            <a:extLst>
              <a:ext uri="{FF2B5EF4-FFF2-40B4-BE49-F238E27FC236}">
                <a16:creationId xmlns:a16="http://schemas.microsoft.com/office/drawing/2014/main" xmlns="" id="{CF3C638D-7EDF-E19E-48C3-9656E4ECB6E7}"/>
              </a:ext>
            </a:extLst>
          </p:cNvPr>
          <p:cNvSpPr>
            <a:spLocks noGrp="1"/>
          </p:cNvSpPr>
          <p:nvPr>
            <p:ph type="ctrTitle"/>
          </p:nvPr>
        </p:nvSpPr>
        <p:spPr>
          <a:xfrm>
            <a:off x="934720" y="438150"/>
            <a:ext cx="10990580" cy="466090"/>
          </a:xfrm>
        </p:spPr>
        <p:txBody>
          <a:bodyPr/>
          <a:lstStyle/>
          <a:p>
            <a:r>
              <a:rPr lang="en-IN" sz="3200" dirty="0"/>
              <a:t>Backend architecture </a:t>
            </a:r>
            <a:br>
              <a:rPr lang="en-IN" sz="3200" dirty="0"/>
            </a:br>
            <a:r>
              <a:rPr lang="en-IN" sz="2400" dirty="0"/>
              <a:t>MYSQL(DATABASE)</a:t>
            </a:r>
            <a:br>
              <a:rPr lang="en-IN" sz="2400" dirty="0"/>
            </a:br>
            <a:endParaRPr lang="en-IN" sz="2400" dirty="0"/>
          </a:p>
        </p:txBody>
      </p:sp>
    </p:spTree>
    <p:extLst>
      <p:ext uri="{BB962C8B-B14F-4D97-AF65-F5344CB8AC3E}">
        <p14:creationId xmlns:p14="http://schemas.microsoft.com/office/powerpoint/2010/main" val="1503360834"/>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F0E66625-262C-9A0E-7209-17E6FA69FE33}"/>
              </a:ext>
            </a:extLst>
          </p:cNvPr>
          <p:cNvPicPr>
            <a:picLocks noGrp="1" noChangeAspect="1"/>
          </p:cNvPicPr>
          <p:nvPr>
            <p:ph type="pic" sz="quarter" idx="10"/>
          </p:nvPr>
        </p:nvPicPr>
        <p:blipFill>
          <a:blip r:embed="rId2"/>
          <a:srcRect t="6886" b="6886"/>
          <a:stretch>
            <a:fillRect/>
          </a:stretch>
        </p:blipFill>
        <p:spPr>
          <a:xfrm>
            <a:off x="114300" y="152400"/>
            <a:ext cx="7715250" cy="6534150"/>
          </a:xfrm>
        </p:spPr>
      </p:pic>
      <p:sp>
        <p:nvSpPr>
          <p:cNvPr id="3" name="Text Placeholder 2">
            <a:extLst>
              <a:ext uri="{FF2B5EF4-FFF2-40B4-BE49-F238E27FC236}">
                <a16:creationId xmlns:a16="http://schemas.microsoft.com/office/drawing/2014/main" xmlns="" id="{12D67606-38D0-E086-0B37-7736CAE31BA6}"/>
              </a:ext>
            </a:extLst>
          </p:cNvPr>
          <p:cNvSpPr>
            <a:spLocks noGrp="1"/>
          </p:cNvSpPr>
          <p:nvPr>
            <p:ph type="body" sz="quarter" idx="20"/>
          </p:nvPr>
        </p:nvSpPr>
        <p:spPr>
          <a:xfrm>
            <a:off x="190500" y="438150"/>
            <a:ext cx="7458076" cy="6067425"/>
          </a:xfrm>
        </p:spPr>
        <p:txBody>
          <a:bodyPr/>
          <a:lstStyle/>
          <a:p>
            <a:endParaRPr lang="en-IN" dirty="0"/>
          </a:p>
        </p:txBody>
      </p:sp>
      <p:sp>
        <p:nvSpPr>
          <p:cNvPr id="4" name="Title 3">
            <a:extLst>
              <a:ext uri="{FF2B5EF4-FFF2-40B4-BE49-F238E27FC236}">
                <a16:creationId xmlns:a16="http://schemas.microsoft.com/office/drawing/2014/main" xmlns="" id="{CF3C638D-7EDF-E19E-48C3-9656E4ECB6E7}"/>
              </a:ext>
            </a:extLst>
          </p:cNvPr>
          <p:cNvSpPr>
            <a:spLocks noGrp="1"/>
          </p:cNvSpPr>
          <p:nvPr>
            <p:ph type="ctrTitle"/>
          </p:nvPr>
        </p:nvSpPr>
        <p:spPr>
          <a:xfrm>
            <a:off x="8039100" y="438150"/>
            <a:ext cx="3886200" cy="2508250"/>
          </a:xfrm>
        </p:spPr>
        <p:txBody>
          <a:bodyPr/>
          <a:lstStyle/>
          <a:p>
            <a:r>
              <a:rPr lang="en-IN" sz="3200" dirty="0">
                <a:solidFill>
                  <a:schemeClr val="bg2"/>
                </a:solidFill>
              </a:rPr>
              <a:t>Backend Architecture</a:t>
            </a:r>
          </a:p>
        </p:txBody>
      </p:sp>
      <p:sp>
        <p:nvSpPr>
          <p:cNvPr id="8" name="TextBox 7">
            <a:extLst>
              <a:ext uri="{FF2B5EF4-FFF2-40B4-BE49-F238E27FC236}">
                <a16:creationId xmlns:a16="http://schemas.microsoft.com/office/drawing/2014/main" xmlns="" id="{5435F8F8-2C52-621B-203F-F99F7B853F9B}"/>
              </a:ext>
            </a:extLst>
          </p:cNvPr>
          <p:cNvSpPr txBox="1"/>
          <p:nvPr/>
        </p:nvSpPr>
        <p:spPr>
          <a:xfrm>
            <a:off x="8162924" y="3181349"/>
            <a:ext cx="3683636" cy="2862322"/>
          </a:xfrm>
          <a:prstGeom prst="rect">
            <a:avLst/>
          </a:prstGeom>
          <a:noFill/>
        </p:spPr>
        <p:txBody>
          <a:bodyPr wrap="square" rtlCol="0">
            <a:spAutoFit/>
          </a:bodyPr>
          <a:lstStyle/>
          <a:p>
            <a:r>
              <a:rPr lang="en-IN" dirty="0">
                <a:solidFill>
                  <a:schemeClr val="accent2"/>
                </a:solidFill>
              </a:rPr>
              <a:t>POSTMAN-</a:t>
            </a:r>
          </a:p>
          <a:p>
            <a:r>
              <a:rPr lang="en-IN" dirty="0">
                <a:solidFill>
                  <a:schemeClr val="accent2"/>
                </a:solidFill>
              </a:rPr>
              <a:t>Postman is an application used for API testing.</a:t>
            </a:r>
          </a:p>
          <a:p>
            <a:endParaRPr lang="en-IN" dirty="0">
              <a:solidFill>
                <a:schemeClr val="accent2"/>
              </a:solidFill>
            </a:endParaRPr>
          </a:p>
          <a:p>
            <a:endParaRPr lang="en-IN" dirty="0">
              <a:solidFill>
                <a:schemeClr val="accent2"/>
              </a:solidFill>
            </a:endParaRPr>
          </a:p>
          <a:p>
            <a:r>
              <a:rPr lang="en-IN" dirty="0">
                <a:solidFill>
                  <a:schemeClr val="accent2"/>
                </a:solidFill>
              </a:rPr>
              <a:t>METHODS-</a:t>
            </a:r>
          </a:p>
          <a:p>
            <a:pPr marL="342900" indent="-342900">
              <a:buFont typeface="+mj-lt"/>
              <a:buAutoNum type="arabicPeriod"/>
            </a:pPr>
            <a:r>
              <a:rPr lang="en-IN" dirty="0">
                <a:solidFill>
                  <a:schemeClr val="accent2"/>
                </a:solidFill>
              </a:rPr>
              <a:t>GET</a:t>
            </a:r>
          </a:p>
          <a:p>
            <a:pPr marL="342900" indent="-342900">
              <a:buFont typeface="+mj-lt"/>
              <a:buAutoNum type="arabicPeriod"/>
            </a:pPr>
            <a:r>
              <a:rPr lang="en-IN" dirty="0">
                <a:solidFill>
                  <a:schemeClr val="accent2"/>
                </a:solidFill>
              </a:rPr>
              <a:t>POST</a:t>
            </a:r>
          </a:p>
          <a:p>
            <a:pPr marL="342900" indent="-342900">
              <a:buFont typeface="+mj-lt"/>
              <a:buAutoNum type="arabicPeriod"/>
            </a:pPr>
            <a:r>
              <a:rPr lang="en-IN" dirty="0">
                <a:solidFill>
                  <a:schemeClr val="accent2"/>
                </a:solidFill>
              </a:rPr>
              <a:t>PUT</a:t>
            </a:r>
          </a:p>
          <a:p>
            <a:pPr marL="342900" indent="-342900">
              <a:buFont typeface="+mj-lt"/>
              <a:buAutoNum type="arabicPeriod"/>
            </a:pPr>
            <a:r>
              <a:rPr lang="en-IN" dirty="0">
                <a:solidFill>
                  <a:schemeClr val="accent2"/>
                </a:solidFill>
              </a:rPr>
              <a:t>DELETE</a:t>
            </a:r>
          </a:p>
        </p:txBody>
      </p:sp>
    </p:spTree>
    <p:extLst>
      <p:ext uri="{BB962C8B-B14F-4D97-AF65-F5344CB8AC3E}">
        <p14:creationId xmlns:p14="http://schemas.microsoft.com/office/powerpoint/2010/main" val="371489104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xmlns="" id="{8269F369-0A85-98C2-D08C-3145B241B02A}"/>
              </a:ext>
            </a:extLst>
          </p:cNvPr>
          <p:cNvPicPr>
            <a:picLocks noGrp="1" noChangeAspect="1"/>
          </p:cNvPicPr>
          <p:nvPr>
            <p:ph type="pic" sz="quarter" idx="13"/>
          </p:nvPr>
        </p:nvPicPr>
        <p:blipFill rotWithShape="1">
          <a:blip r:embed="rId2"/>
          <a:srcRect l="1" t="1201" r="1" b="-26"/>
          <a:stretch/>
        </p:blipFill>
        <p:spPr>
          <a:xfrm>
            <a:off x="118189" y="381964"/>
            <a:ext cx="6294186" cy="5974385"/>
          </a:xfrm>
        </p:spPr>
      </p:pic>
      <p:sp>
        <p:nvSpPr>
          <p:cNvPr id="3" name="Date Placeholder 2">
            <a:extLst>
              <a:ext uri="{FF2B5EF4-FFF2-40B4-BE49-F238E27FC236}">
                <a16:creationId xmlns:a16="http://schemas.microsoft.com/office/drawing/2014/main" xmlns="" id="{D7078E3C-F4E8-DFF5-B51A-6D2386B7903A}"/>
              </a:ext>
            </a:extLst>
          </p:cNvPr>
          <p:cNvSpPr>
            <a:spLocks noGrp="1"/>
          </p:cNvSpPr>
          <p:nvPr>
            <p:ph type="dt" sz="half" idx="10"/>
          </p:nvPr>
        </p:nvSpPr>
        <p:spPr/>
        <p:txBody>
          <a:bodyPr/>
          <a:lstStyle/>
          <a:p>
            <a:r>
              <a:rPr lang="en-US"/>
              <a:t>8/03/20XX</a:t>
            </a:r>
            <a:endParaRPr lang="en-US" dirty="0"/>
          </a:p>
        </p:txBody>
      </p:sp>
      <p:sp>
        <p:nvSpPr>
          <p:cNvPr id="4" name="Footer Placeholder 3">
            <a:extLst>
              <a:ext uri="{FF2B5EF4-FFF2-40B4-BE49-F238E27FC236}">
                <a16:creationId xmlns:a16="http://schemas.microsoft.com/office/drawing/2014/main" xmlns="" id="{B83C735B-8C4F-3C79-BDDC-A9006736FA4A}"/>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xmlns="" id="{7307373D-7892-ECFF-F007-A5EF05F32BD9}"/>
              </a:ext>
            </a:extLst>
          </p:cNvPr>
          <p:cNvSpPr>
            <a:spLocks noGrp="1"/>
          </p:cNvSpPr>
          <p:nvPr>
            <p:ph type="sldNum" sz="quarter" idx="12"/>
          </p:nvPr>
        </p:nvSpPr>
        <p:spPr/>
        <p:txBody>
          <a:bodyPr/>
          <a:lstStyle/>
          <a:p>
            <a:fld id="{4F6357DA-28E9-40D3-918C-4D14E8263D81}" type="slidenum">
              <a:rPr lang="en-US" smtClean="0"/>
              <a:pPr/>
              <a:t>14</a:t>
            </a:fld>
            <a:endParaRPr lang="en-US" dirty="0"/>
          </a:p>
        </p:txBody>
      </p:sp>
      <p:sp>
        <p:nvSpPr>
          <p:cNvPr id="6" name="Title 5">
            <a:extLst>
              <a:ext uri="{FF2B5EF4-FFF2-40B4-BE49-F238E27FC236}">
                <a16:creationId xmlns:a16="http://schemas.microsoft.com/office/drawing/2014/main" xmlns="" id="{3221C23C-AA0C-006A-7E77-958141659A88}"/>
              </a:ext>
            </a:extLst>
          </p:cNvPr>
          <p:cNvSpPr>
            <a:spLocks noGrp="1"/>
          </p:cNvSpPr>
          <p:nvPr>
            <p:ph type="ctrTitle"/>
          </p:nvPr>
        </p:nvSpPr>
        <p:spPr>
          <a:xfrm>
            <a:off x="9458324" y="729426"/>
            <a:ext cx="2615487" cy="4347399"/>
          </a:xfrm>
        </p:spPr>
        <p:txBody>
          <a:bodyPr/>
          <a:lstStyle/>
          <a:p>
            <a:r>
              <a:rPr lang="en-IN" dirty="0"/>
              <a:t>FRONTEND ARCHITECTURE</a:t>
            </a:r>
          </a:p>
        </p:txBody>
      </p:sp>
    </p:spTree>
    <p:extLst>
      <p:ext uri="{BB962C8B-B14F-4D97-AF65-F5344CB8AC3E}">
        <p14:creationId xmlns:p14="http://schemas.microsoft.com/office/powerpoint/2010/main" val="162495299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xmlns="" id="{15B2C346-FA24-E39B-A038-C9F7189B0DAC}"/>
              </a:ext>
            </a:extLst>
          </p:cNvPr>
          <p:cNvPicPr>
            <a:picLocks noGrp="1" noChangeAspect="1"/>
          </p:cNvPicPr>
          <p:nvPr>
            <p:ph type="pic" sz="quarter" idx="13"/>
          </p:nvPr>
        </p:nvPicPr>
        <p:blipFill rotWithShape="1">
          <a:blip r:embed="rId2"/>
          <a:srcRect l="193" t="1273" r="32280" b="-1273"/>
          <a:stretch/>
        </p:blipFill>
        <p:spPr>
          <a:xfrm>
            <a:off x="289367" y="136524"/>
            <a:ext cx="8681014" cy="6584951"/>
          </a:xfrm>
        </p:spPr>
      </p:pic>
      <p:sp>
        <p:nvSpPr>
          <p:cNvPr id="3" name="Date Placeholder 2">
            <a:extLst>
              <a:ext uri="{FF2B5EF4-FFF2-40B4-BE49-F238E27FC236}">
                <a16:creationId xmlns:a16="http://schemas.microsoft.com/office/drawing/2014/main" xmlns="" id="{D7078E3C-F4E8-DFF5-B51A-6D2386B7903A}"/>
              </a:ext>
            </a:extLst>
          </p:cNvPr>
          <p:cNvSpPr>
            <a:spLocks noGrp="1"/>
          </p:cNvSpPr>
          <p:nvPr>
            <p:ph type="dt" sz="half" idx="10"/>
          </p:nvPr>
        </p:nvSpPr>
        <p:spPr/>
        <p:txBody>
          <a:bodyPr/>
          <a:lstStyle/>
          <a:p>
            <a:r>
              <a:rPr lang="en-US"/>
              <a:t>8/03/20XX</a:t>
            </a:r>
            <a:endParaRPr lang="en-US" dirty="0"/>
          </a:p>
        </p:txBody>
      </p:sp>
      <p:sp>
        <p:nvSpPr>
          <p:cNvPr id="4" name="Footer Placeholder 3">
            <a:extLst>
              <a:ext uri="{FF2B5EF4-FFF2-40B4-BE49-F238E27FC236}">
                <a16:creationId xmlns:a16="http://schemas.microsoft.com/office/drawing/2014/main" xmlns="" id="{B83C735B-8C4F-3C79-BDDC-A9006736FA4A}"/>
              </a:ext>
            </a:extLst>
          </p:cNvPr>
          <p:cNvSpPr>
            <a:spLocks noGrp="1"/>
          </p:cNvSpPr>
          <p:nvPr>
            <p:ph type="ftr" sz="quarter" idx="11"/>
          </p:nvPr>
        </p:nvSpPr>
        <p:spPr/>
        <p:txBody>
          <a:bodyPr/>
          <a:lstStyle/>
          <a:p>
            <a:r>
              <a:rPr lang="en-US"/>
              <a:t>PITCH DECK</a:t>
            </a:r>
            <a:endParaRPr lang="en-US" dirty="0"/>
          </a:p>
        </p:txBody>
      </p:sp>
      <p:sp>
        <p:nvSpPr>
          <p:cNvPr id="5" name="Slide Number Placeholder 4">
            <a:extLst>
              <a:ext uri="{FF2B5EF4-FFF2-40B4-BE49-F238E27FC236}">
                <a16:creationId xmlns:a16="http://schemas.microsoft.com/office/drawing/2014/main" xmlns="" id="{7307373D-7892-ECFF-F007-A5EF05F32BD9}"/>
              </a:ext>
            </a:extLst>
          </p:cNvPr>
          <p:cNvSpPr>
            <a:spLocks noGrp="1"/>
          </p:cNvSpPr>
          <p:nvPr>
            <p:ph type="sldNum" sz="quarter" idx="12"/>
          </p:nvPr>
        </p:nvSpPr>
        <p:spPr/>
        <p:txBody>
          <a:bodyPr/>
          <a:lstStyle/>
          <a:p>
            <a:fld id="{4F6357DA-28E9-40D3-918C-4D14E8263D81}" type="slidenum">
              <a:rPr lang="en-US" smtClean="0"/>
              <a:pPr/>
              <a:t>15</a:t>
            </a:fld>
            <a:endParaRPr lang="en-US" dirty="0"/>
          </a:p>
        </p:txBody>
      </p:sp>
      <p:sp>
        <p:nvSpPr>
          <p:cNvPr id="6" name="Title 5">
            <a:extLst>
              <a:ext uri="{FF2B5EF4-FFF2-40B4-BE49-F238E27FC236}">
                <a16:creationId xmlns:a16="http://schemas.microsoft.com/office/drawing/2014/main" xmlns="" id="{3221C23C-AA0C-006A-7E77-958141659A88}"/>
              </a:ext>
            </a:extLst>
          </p:cNvPr>
          <p:cNvSpPr>
            <a:spLocks noGrp="1"/>
          </p:cNvSpPr>
          <p:nvPr>
            <p:ph type="ctrTitle"/>
          </p:nvPr>
        </p:nvSpPr>
        <p:spPr>
          <a:xfrm>
            <a:off x="9458324" y="729426"/>
            <a:ext cx="2643479" cy="4347399"/>
          </a:xfrm>
        </p:spPr>
        <p:txBody>
          <a:bodyPr/>
          <a:lstStyle/>
          <a:p>
            <a:r>
              <a:rPr lang="en-IN" dirty="0"/>
              <a:t>FRONTEND ARCHITECTURE</a:t>
            </a:r>
          </a:p>
        </p:txBody>
      </p:sp>
    </p:spTree>
    <p:extLst>
      <p:ext uri="{BB962C8B-B14F-4D97-AF65-F5344CB8AC3E}">
        <p14:creationId xmlns:p14="http://schemas.microsoft.com/office/powerpoint/2010/main" val="3743943730"/>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xmlns="" id="{145072DA-0C29-84DA-E617-4A304622D585}"/>
              </a:ext>
            </a:extLst>
          </p:cNvPr>
          <p:cNvPicPr>
            <a:picLocks noGrp="1" noChangeAspect="1"/>
          </p:cNvPicPr>
          <p:nvPr>
            <p:ph type="pic" sz="quarter" idx="13"/>
          </p:nvPr>
        </p:nvPicPr>
        <p:blipFill>
          <a:blip r:embed="rId2"/>
          <a:srcRect t="71" b="71"/>
          <a:stretch>
            <a:fillRect/>
          </a:stretch>
        </p:blipFill>
        <p:spPr>
          <a:xfrm>
            <a:off x="177283" y="718458"/>
            <a:ext cx="11765902" cy="6003016"/>
          </a:xfrm>
        </p:spPr>
      </p:pic>
      <p:sp>
        <p:nvSpPr>
          <p:cNvPr id="5" name="Slide Number Placeholder 4">
            <a:extLst>
              <a:ext uri="{FF2B5EF4-FFF2-40B4-BE49-F238E27FC236}">
                <a16:creationId xmlns:a16="http://schemas.microsoft.com/office/drawing/2014/main" xmlns="" id="{7307373D-7892-ECFF-F007-A5EF05F32BD9}"/>
              </a:ext>
            </a:extLst>
          </p:cNvPr>
          <p:cNvSpPr>
            <a:spLocks noGrp="1"/>
          </p:cNvSpPr>
          <p:nvPr>
            <p:ph type="sldNum" sz="quarter" idx="12"/>
          </p:nvPr>
        </p:nvSpPr>
        <p:spPr/>
        <p:txBody>
          <a:bodyPr/>
          <a:lstStyle/>
          <a:p>
            <a:fld id="{4F6357DA-28E9-40D3-918C-4D14E8263D81}" type="slidenum">
              <a:rPr lang="en-US" smtClean="0"/>
              <a:pPr/>
              <a:t>16</a:t>
            </a:fld>
            <a:endParaRPr lang="en-US" dirty="0"/>
          </a:p>
        </p:txBody>
      </p:sp>
      <p:sp>
        <p:nvSpPr>
          <p:cNvPr id="6" name="Title 5">
            <a:extLst>
              <a:ext uri="{FF2B5EF4-FFF2-40B4-BE49-F238E27FC236}">
                <a16:creationId xmlns:a16="http://schemas.microsoft.com/office/drawing/2014/main" xmlns="" id="{3221C23C-AA0C-006A-7E77-958141659A88}"/>
              </a:ext>
            </a:extLst>
          </p:cNvPr>
          <p:cNvSpPr>
            <a:spLocks noGrp="1"/>
          </p:cNvSpPr>
          <p:nvPr>
            <p:ph type="ctrTitle"/>
          </p:nvPr>
        </p:nvSpPr>
        <p:spPr>
          <a:xfrm>
            <a:off x="2351314" y="136526"/>
            <a:ext cx="6372808" cy="581932"/>
          </a:xfrm>
        </p:spPr>
        <p:txBody>
          <a:bodyPr/>
          <a:lstStyle/>
          <a:p>
            <a:r>
              <a:rPr lang="en-IN" dirty="0"/>
              <a:t>               DEMO SCREENSHOTS</a:t>
            </a:r>
          </a:p>
        </p:txBody>
      </p:sp>
    </p:spTree>
    <p:extLst>
      <p:ext uri="{BB962C8B-B14F-4D97-AF65-F5344CB8AC3E}">
        <p14:creationId xmlns:p14="http://schemas.microsoft.com/office/powerpoint/2010/main" val="202189869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7307373D-7892-ECFF-F007-A5EF05F32BD9}"/>
              </a:ext>
            </a:extLst>
          </p:cNvPr>
          <p:cNvSpPr>
            <a:spLocks noGrp="1"/>
          </p:cNvSpPr>
          <p:nvPr>
            <p:ph type="sldNum" sz="quarter" idx="12"/>
          </p:nvPr>
        </p:nvSpPr>
        <p:spPr/>
        <p:txBody>
          <a:bodyPr/>
          <a:lstStyle/>
          <a:p>
            <a:fld id="{4F6357DA-28E9-40D3-918C-4D14E8263D81}" type="slidenum">
              <a:rPr lang="en-US" smtClean="0"/>
              <a:pPr/>
              <a:t>17</a:t>
            </a:fld>
            <a:endParaRPr lang="en-US" dirty="0"/>
          </a:p>
        </p:txBody>
      </p:sp>
      <p:sp>
        <p:nvSpPr>
          <p:cNvPr id="6" name="Title 5">
            <a:extLst>
              <a:ext uri="{FF2B5EF4-FFF2-40B4-BE49-F238E27FC236}">
                <a16:creationId xmlns:a16="http://schemas.microsoft.com/office/drawing/2014/main" xmlns="" id="{3221C23C-AA0C-006A-7E77-958141659A88}"/>
              </a:ext>
            </a:extLst>
          </p:cNvPr>
          <p:cNvSpPr>
            <a:spLocks noGrp="1"/>
          </p:cNvSpPr>
          <p:nvPr>
            <p:ph type="ctrTitle"/>
          </p:nvPr>
        </p:nvSpPr>
        <p:spPr>
          <a:xfrm>
            <a:off x="2351314" y="136526"/>
            <a:ext cx="6372808" cy="581932"/>
          </a:xfrm>
        </p:spPr>
        <p:txBody>
          <a:bodyPr/>
          <a:lstStyle/>
          <a:p>
            <a:r>
              <a:rPr lang="en-IN" dirty="0"/>
              <a:t>               DEMO SCREENSHOTS</a:t>
            </a:r>
          </a:p>
        </p:txBody>
      </p:sp>
      <p:pic>
        <p:nvPicPr>
          <p:cNvPr id="7" name="Picture Placeholder 6">
            <a:extLst>
              <a:ext uri="{FF2B5EF4-FFF2-40B4-BE49-F238E27FC236}">
                <a16:creationId xmlns:a16="http://schemas.microsoft.com/office/drawing/2014/main" xmlns="" id="{C6E664D0-48DC-09EF-41EC-04C3FB20AD78}"/>
              </a:ext>
            </a:extLst>
          </p:cNvPr>
          <p:cNvPicPr>
            <a:picLocks noGrp="1" noChangeAspect="1"/>
          </p:cNvPicPr>
          <p:nvPr>
            <p:ph type="pic" sz="quarter" idx="13"/>
          </p:nvPr>
        </p:nvPicPr>
        <p:blipFill>
          <a:blip r:embed="rId2"/>
          <a:srcRect t="5152" b="5152"/>
          <a:stretch>
            <a:fillRect/>
          </a:stretch>
        </p:blipFill>
        <p:spPr>
          <a:xfrm>
            <a:off x="171450" y="718459"/>
            <a:ext cx="11801475" cy="5891892"/>
          </a:xfrm>
        </p:spPr>
      </p:pic>
    </p:spTree>
    <p:extLst>
      <p:ext uri="{BB962C8B-B14F-4D97-AF65-F5344CB8AC3E}">
        <p14:creationId xmlns:p14="http://schemas.microsoft.com/office/powerpoint/2010/main" val="1495782204"/>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7307373D-7892-ECFF-F007-A5EF05F32BD9}"/>
              </a:ext>
            </a:extLst>
          </p:cNvPr>
          <p:cNvSpPr>
            <a:spLocks noGrp="1"/>
          </p:cNvSpPr>
          <p:nvPr>
            <p:ph type="sldNum" sz="quarter" idx="12"/>
          </p:nvPr>
        </p:nvSpPr>
        <p:spPr/>
        <p:txBody>
          <a:bodyPr/>
          <a:lstStyle/>
          <a:p>
            <a:fld id="{4F6357DA-28E9-40D3-918C-4D14E8263D81}" type="slidenum">
              <a:rPr lang="en-US" smtClean="0"/>
              <a:pPr/>
              <a:t>18</a:t>
            </a:fld>
            <a:endParaRPr lang="en-US" dirty="0"/>
          </a:p>
        </p:txBody>
      </p:sp>
      <p:sp>
        <p:nvSpPr>
          <p:cNvPr id="6" name="Title 5">
            <a:extLst>
              <a:ext uri="{FF2B5EF4-FFF2-40B4-BE49-F238E27FC236}">
                <a16:creationId xmlns:a16="http://schemas.microsoft.com/office/drawing/2014/main" xmlns="" id="{3221C23C-AA0C-006A-7E77-958141659A88}"/>
              </a:ext>
            </a:extLst>
          </p:cNvPr>
          <p:cNvSpPr>
            <a:spLocks noGrp="1"/>
          </p:cNvSpPr>
          <p:nvPr>
            <p:ph type="ctrTitle"/>
          </p:nvPr>
        </p:nvSpPr>
        <p:spPr>
          <a:xfrm>
            <a:off x="2351314" y="136526"/>
            <a:ext cx="6372808" cy="581932"/>
          </a:xfrm>
        </p:spPr>
        <p:txBody>
          <a:bodyPr/>
          <a:lstStyle/>
          <a:p>
            <a:r>
              <a:rPr lang="en-IN" dirty="0"/>
              <a:t>               DEMO SCREENSHOTS</a:t>
            </a:r>
          </a:p>
        </p:txBody>
      </p:sp>
      <p:pic>
        <p:nvPicPr>
          <p:cNvPr id="8" name="Picture Placeholder 7">
            <a:extLst>
              <a:ext uri="{FF2B5EF4-FFF2-40B4-BE49-F238E27FC236}">
                <a16:creationId xmlns:a16="http://schemas.microsoft.com/office/drawing/2014/main" xmlns="" id="{9D6F5F68-C4EC-7010-EE11-51835A026AAD}"/>
              </a:ext>
            </a:extLst>
          </p:cNvPr>
          <p:cNvPicPr>
            <a:picLocks noGrp="1" noChangeAspect="1"/>
          </p:cNvPicPr>
          <p:nvPr>
            <p:ph type="pic" sz="quarter" idx="13"/>
          </p:nvPr>
        </p:nvPicPr>
        <p:blipFill>
          <a:blip r:embed="rId2"/>
          <a:srcRect l="286" r="286"/>
          <a:stretch>
            <a:fillRect/>
          </a:stretch>
        </p:blipFill>
        <p:spPr>
          <a:xfrm>
            <a:off x="187325" y="718458"/>
            <a:ext cx="11661775" cy="5887130"/>
          </a:xfrm>
        </p:spPr>
      </p:pic>
    </p:spTree>
    <p:extLst>
      <p:ext uri="{BB962C8B-B14F-4D97-AF65-F5344CB8AC3E}">
        <p14:creationId xmlns:p14="http://schemas.microsoft.com/office/powerpoint/2010/main" val="4187990577"/>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FB511D9F-5321-4CAD-95C0-76E67D5E77F6}"/>
              </a:ext>
            </a:extLst>
          </p:cNvPr>
          <p:cNvSpPr>
            <a:spLocks noGrp="1"/>
          </p:cNvSpPr>
          <p:nvPr>
            <p:ph type="ctrTitle"/>
          </p:nvPr>
        </p:nvSpPr>
        <p:spPr>
          <a:xfrm>
            <a:off x="838200" y="0"/>
            <a:ext cx="10515600" cy="662473"/>
          </a:xfrm>
        </p:spPr>
        <p:txBody>
          <a:bodyPr/>
          <a:lstStyle/>
          <a:p>
            <a:r>
              <a:rPr lang="en-US" b="1" dirty="0"/>
              <a:t>Future upgradation</a:t>
            </a:r>
          </a:p>
        </p:txBody>
      </p:sp>
      <p:sp>
        <p:nvSpPr>
          <p:cNvPr id="13" name="Subtitle 12">
            <a:extLst>
              <a:ext uri="{FF2B5EF4-FFF2-40B4-BE49-F238E27FC236}">
                <a16:creationId xmlns:a16="http://schemas.microsoft.com/office/drawing/2014/main" xmlns="" id="{90F45D4F-EB5A-4603-854A-26619144B024}"/>
              </a:ext>
            </a:extLst>
          </p:cNvPr>
          <p:cNvSpPr>
            <a:spLocks noGrp="1"/>
          </p:cNvSpPr>
          <p:nvPr>
            <p:ph type="subTitle" idx="1"/>
          </p:nvPr>
        </p:nvSpPr>
        <p:spPr>
          <a:xfrm>
            <a:off x="838200" y="783771"/>
            <a:ext cx="10515600" cy="2508704"/>
          </a:xfrm>
        </p:spPr>
        <p:txBody>
          <a:bodyPr/>
          <a:lstStyle/>
          <a:p>
            <a:r>
              <a:rPr lang="en-ZA" dirty="0"/>
              <a:t>Voice activated shopping.</a:t>
            </a:r>
          </a:p>
          <a:p>
            <a:r>
              <a:rPr lang="en-ZA" dirty="0"/>
              <a:t>Utilization of AI &amp; Machine Learning Algorithms to analyse customer data. </a:t>
            </a:r>
          </a:p>
          <a:p>
            <a:r>
              <a:rPr lang="en-ZA" dirty="0"/>
              <a:t>Social commerce Integration.</a:t>
            </a:r>
          </a:p>
          <a:p>
            <a:endParaRPr lang="en-ZA" dirty="0"/>
          </a:p>
        </p:txBody>
      </p:sp>
      <p:sp>
        <p:nvSpPr>
          <p:cNvPr id="4" name="Slide Number Placeholder 3">
            <a:extLst>
              <a:ext uri="{FF2B5EF4-FFF2-40B4-BE49-F238E27FC236}">
                <a16:creationId xmlns:a16="http://schemas.microsoft.com/office/drawing/2014/main" xmlns="" id="{A9E81D65-1539-4865-BEC2-CB15EF22DFDE}"/>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19</a:t>
            </a:fld>
            <a:endParaRPr lang="en-US" dirty="0"/>
          </a:p>
        </p:txBody>
      </p:sp>
      <p:pic>
        <p:nvPicPr>
          <p:cNvPr id="15" name="Picture Placeholder 9">
            <a:extLst>
              <a:ext uri="{FF2B5EF4-FFF2-40B4-BE49-F238E27FC236}">
                <a16:creationId xmlns:a16="http://schemas.microsoft.com/office/drawing/2014/main" xmlns="" id="{5A8F35B9-A355-4114-947F-4F5A6386357E}"/>
              </a:ext>
            </a:extLst>
          </p:cNvPr>
          <p:cNvPicPr>
            <a:picLocks noGrp="1" noChangeAspect="1"/>
          </p:cNvPicPr>
          <p:nvPr>
            <p:ph type="pic" sz="quarter" idx="13"/>
          </p:nvPr>
        </p:nvPicPr>
        <p:blipFill>
          <a:blip r:embed="rId2"/>
          <a:srcRect/>
          <a:stretch/>
        </p:blipFill>
        <p:spPr>
          <a:xfrm>
            <a:off x="409575" y="2124075"/>
            <a:ext cx="11296649" cy="4597400"/>
          </a:xfrm>
          <a:effectLst>
            <a:glow rad="1905000">
              <a:srgbClr val="7F7F7F">
                <a:alpha val="6000"/>
              </a:srgbClr>
            </a:glow>
            <a:softEdge rad="355600"/>
          </a:effectLst>
        </p:spPr>
      </p:pic>
    </p:spTree>
    <p:extLst>
      <p:ext uri="{BB962C8B-B14F-4D97-AF65-F5344CB8AC3E}">
        <p14:creationId xmlns:p14="http://schemas.microsoft.com/office/powerpoint/2010/main" val="1756300617"/>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9B7C68D5-425C-4465-842E-6EC3B305DF8F}"/>
              </a:ext>
            </a:extLst>
          </p:cNvPr>
          <p:cNvSpPr>
            <a:spLocks noGrp="1"/>
          </p:cNvSpPr>
          <p:nvPr>
            <p:ph type="ctrTitle"/>
          </p:nvPr>
        </p:nvSpPr>
        <p:spPr>
          <a:xfrm>
            <a:off x="838201" y="901598"/>
            <a:ext cx="3684814" cy="336548"/>
          </a:xfrm>
        </p:spPr>
        <p:txBody>
          <a:bodyPr/>
          <a:lstStyle/>
          <a:p>
            <a:r>
              <a:rPr lang="en-US" dirty="0"/>
              <a:t>overview</a:t>
            </a:r>
          </a:p>
        </p:txBody>
      </p:sp>
      <p:sp>
        <p:nvSpPr>
          <p:cNvPr id="18" name="Subtitle 17">
            <a:extLst>
              <a:ext uri="{FF2B5EF4-FFF2-40B4-BE49-F238E27FC236}">
                <a16:creationId xmlns:a16="http://schemas.microsoft.com/office/drawing/2014/main" xmlns="" id="{37F7ED61-C894-4A41-AC49-EFA304B05229}"/>
              </a:ext>
            </a:extLst>
          </p:cNvPr>
          <p:cNvSpPr>
            <a:spLocks noGrp="1"/>
          </p:cNvSpPr>
          <p:nvPr>
            <p:ph type="subTitle" idx="1"/>
          </p:nvPr>
        </p:nvSpPr>
        <p:spPr>
          <a:xfrm>
            <a:off x="838201" y="1454764"/>
            <a:ext cx="3684814" cy="2801597"/>
          </a:xfrm>
        </p:spPr>
        <p:txBody>
          <a:bodyPr/>
          <a:lstStyle/>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Aim</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Objectives</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Entities</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ER-Diagram</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Technology Stack</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Project Features </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Back-End Architecture </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Front-End Architecture </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Demo Screenshots</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Future Upgradation </a:t>
            </a:r>
          </a:p>
          <a:p>
            <a:pPr marL="482600" indent="-342900">
              <a:lnSpc>
                <a:spcPct val="150000"/>
              </a:lnSpc>
              <a:buFont typeface="Arial" panose="020B0604020202020204" pitchFamily="34" charset="0"/>
              <a:buChar char="•"/>
            </a:pPr>
            <a:r>
              <a:rPr lang="en-US" sz="2000" dirty="0">
                <a:solidFill>
                  <a:schemeClr val="accent3">
                    <a:lumMod val="60000"/>
                    <a:lumOff val="40000"/>
                  </a:schemeClr>
                </a:solidFill>
                <a:latin typeface="Calibri" panose="020F0502020204030204" pitchFamily="34" charset="0"/>
                <a:ea typeface="Calibri" panose="020F0502020204030204" pitchFamily="34" charset="0"/>
                <a:cs typeface="Calibri" panose="020F0502020204030204" pitchFamily="34" charset="0"/>
              </a:rPr>
              <a:t>Conclusion </a:t>
            </a:r>
          </a:p>
          <a:p>
            <a:endParaRPr lang="en-US" dirty="0"/>
          </a:p>
        </p:txBody>
      </p:sp>
      <p:pic>
        <p:nvPicPr>
          <p:cNvPr id="8" name="Picture Placeholder 7" descr="A person holding a plant">
            <a:extLst>
              <a:ext uri="{FF2B5EF4-FFF2-40B4-BE49-F238E27FC236}">
                <a16:creationId xmlns:a16="http://schemas.microsoft.com/office/drawing/2014/main" xmlns="" id="{173CF312-33FE-4C78-AF0C-38012741291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361215" y="0"/>
            <a:ext cx="6830785" cy="6858000"/>
          </a:xfrm>
        </p:spPr>
      </p:pic>
      <p:sp>
        <p:nvSpPr>
          <p:cNvPr id="11" name="Text Placeholder 10">
            <a:extLst>
              <a:ext uri="{FF2B5EF4-FFF2-40B4-BE49-F238E27FC236}">
                <a16:creationId xmlns:a16="http://schemas.microsoft.com/office/drawing/2014/main" xmlns="" id="{8C553516-5C72-4D87-B46F-91D466877B67}"/>
              </a:ext>
            </a:extLst>
          </p:cNvPr>
          <p:cNvSpPr>
            <a:spLocks noGrp="1"/>
          </p:cNvSpPr>
          <p:nvPr>
            <p:ph type="body" sz="quarter" idx="14"/>
          </p:nvPr>
        </p:nvSpPr>
        <p:spPr>
          <a:xfrm>
            <a:off x="0" y="3975454"/>
            <a:ext cx="12186555" cy="2855564"/>
          </a:xfrm>
        </p:spPr>
        <p:txBody>
          <a:bodyPr/>
          <a:lstStyle/>
          <a:p>
            <a:r>
              <a:rPr lang="en-US" dirty="0"/>
              <a:t>About</a:t>
            </a:r>
          </a:p>
        </p:txBody>
      </p:sp>
      <p:sp>
        <p:nvSpPr>
          <p:cNvPr id="5" name="Slide Number Placeholder 4">
            <a:extLst>
              <a:ext uri="{FF2B5EF4-FFF2-40B4-BE49-F238E27FC236}">
                <a16:creationId xmlns:a16="http://schemas.microsoft.com/office/drawing/2014/main" xmlns="" id="{E419B032-9B39-4E33-A8E4-7843247F4036}"/>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a:t>
            </a:fld>
            <a:endParaRPr lang="en-US" dirty="0"/>
          </a:p>
        </p:txBody>
      </p:sp>
    </p:spTree>
    <p:extLst>
      <p:ext uri="{BB962C8B-B14F-4D97-AF65-F5344CB8AC3E}">
        <p14:creationId xmlns:p14="http://schemas.microsoft.com/office/powerpoint/2010/main" val="2703902735"/>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a person using a rolling pin to flatten some dough on top of flour">
            <a:extLst>
              <a:ext uri="{FF2B5EF4-FFF2-40B4-BE49-F238E27FC236}">
                <a16:creationId xmlns:a16="http://schemas.microsoft.com/office/drawing/2014/main" xmlns="" id="{2A7EF372-B53F-441B-9841-A18D631A3606}"/>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p:spPr>
      </p:pic>
      <p:sp>
        <p:nvSpPr>
          <p:cNvPr id="4" name="Text Placeholder 3">
            <a:extLst>
              <a:ext uri="{FF2B5EF4-FFF2-40B4-BE49-F238E27FC236}">
                <a16:creationId xmlns:a16="http://schemas.microsoft.com/office/drawing/2014/main" xmlns="" id="{E0D6BF19-4FB4-4D3E-B5AE-2F8E75EFCB2A}"/>
              </a:ext>
            </a:extLst>
          </p:cNvPr>
          <p:cNvSpPr>
            <a:spLocks noGrp="1"/>
          </p:cNvSpPr>
          <p:nvPr>
            <p:ph type="body" sz="quarter" idx="20"/>
          </p:nvPr>
        </p:nvSpPr>
        <p:spPr>
          <a:xfrm>
            <a:off x="-3250937" y="1278117"/>
            <a:ext cx="19788513" cy="2514600"/>
          </a:xfrm>
        </p:spPr>
        <p:txBody>
          <a:bodyPr/>
          <a:lstStyle/>
          <a:p>
            <a:r>
              <a:rPr lang="en-US" dirty="0"/>
              <a:t>Co</a:t>
            </a:r>
            <a:r>
              <a:rPr lang="en-US" b="1" dirty="0"/>
              <a:t>m</a:t>
            </a:r>
            <a:r>
              <a:rPr lang="en-US" dirty="0"/>
              <a:t>pany</a:t>
            </a:r>
          </a:p>
        </p:txBody>
      </p:sp>
      <p:sp>
        <p:nvSpPr>
          <p:cNvPr id="16" name="Title 15">
            <a:extLst>
              <a:ext uri="{FF2B5EF4-FFF2-40B4-BE49-F238E27FC236}">
                <a16:creationId xmlns:a16="http://schemas.microsoft.com/office/drawing/2014/main" xmlns="" id="{DE448B2E-6018-4416-8166-6B439B617B1D}"/>
              </a:ext>
            </a:extLst>
          </p:cNvPr>
          <p:cNvSpPr>
            <a:spLocks noGrp="1"/>
          </p:cNvSpPr>
          <p:nvPr>
            <p:ph type="ctrTitle"/>
          </p:nvPr>
        </p:nvSpPr>
        <p:spPr>
          <a:xfrm>
            <a:off x="1253218" y="2685143"/>
            <a:ext cx="9685563" cy="1487714"/>
          </a:xfrm>
        </p:spPr>
        <p:txBody>
          <a:bodyPr/>
          <a:lstStyle/>
          <a:p>
            <a:r>
              <a:rPr lang="en-US" dirty="0"/>
              <a:t>Conclusion</a:t>
            </a:r>
          </a:p>
        </p:txBody>
      </p:sp>
    </p:spTree>
    <p:extLst>
      <p:ext uri="{BB962C8B-B14F-4D97-AF65-F5344CB8AC3E}">
        <p14:creationId xmlns:p14="http://schemas.microsoft.com/office/powerpoint/2010/main" val="3646165254"/>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close up of a fork and knife">
            <a:extLst>
              <a:ext uri="{FF2B5EF4-FFF2-40B4-BE49-F238E27FC236}">
                <a16:creationId xmlns:a16="http://schemas.microsoft.com/office/drawing/2014/main" xmlns="" id="{4091BEB8-367A-43EC-85AA-BF46CFFE3E0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1" y="0"/>
            <a:ext cx="4661647" cy="6858000"/>
          </a:xfrm>
        </p:spPr>
      </p:pic>
      <p:sp>
        <p:nvSpPr>
          <p:cNvPr id="4" name="Slide Number Placeholder 3">
            <a:extLst>
              <a:ext uri="{FF2B5EF4-FFF2-40B4-BE49-F238E27FC236}">
                <a16:creationId xmlns:a16="http://schemas.microsoft.com/office/drawing/2014/main" xmlns="" id="{1055283C-F40F-4ABA-B7D5-4D429358CE75}"/>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21</a:t>
            </a:fld>
            <a:endParaRPr lang="en-US" dirty="0"/>
          </a:p>
        </p:txBody>
      </p:sp>
      <p:sp>
        <p:nvSpPr>
          <p:cNvPr id="7" name="Content Placeholder 6">
            <a:extLst>
              <a:ext uri="{FF2B5EF4-FFF2-40B4-BE49-F238E27FC236}">
                <a16:creationId xmlns:a16="http://schemas.microsoft.com/office/drawing/2014/main" xmlns="" id="{6C587D5F-592E-C105-973E-6796D20C572E}"/>
              </a:ext>
            </a:extLst>
          </p:cNvPr>
          <p:cNvSpPr>
            <a:spLocks noGrp="1"/>
          </p:cNvSpPr>
          <p:nvPr>
            <p:ph sz="quarter" idx="14"/>
          </p:nvPr>
        </p:nvSpPr>
        <p:spPr>
          <a:xfrm>
            <a:off x="5360988" y="307909"/>
            <a:ext cx="6312852" cy="6413565"/>
          </a:xfrm>
        </p:spPr>
        <p:txBody>
          <a:bodyPr/>
          <a:lstStyle/>
          <a:p>
            <a:pPr>
              <a:lnSpc>
                <a:spcPct val="150000"/>
              </a:lnSpc>
            </a:pPr>
            <a:r>
              <a:rPr lang="en-IN" sz="1600" dirty="0"/>
              <a:t>In Conclusion, the grocery online shop industry continues to evolve rapidly, driven by advancements in technology, shifting consumer preferences and market </a:t>
            </a:r>
            <a:r>
              <a:rPr lang="en-IN" sz="1600" dirty="0" err="1"/>
              <a:t>dynamics.The</a:t>
            </a:r>
            <a:r>
              <a:rPr lang="en-IN" sz="1600" dirty="0"/>
              <a:t> emergence of online Grocery shopping is depends on the way people purchase essential items, offering flexibility and accessibility.</a:t>
            </a:r>
          </a:p>
          <a:p>
            <a:pPr>
              <a:lnSpc>
                <a:spcPct val="150000"/>
              </a:lnSpc>
            </a:pPr>
            <a:r>
              <a:rPr lang="en-US" sz="1600" dirty="0"/>
              <a:t>However, the success of grocery online shops depends on various factors, including user experience, product quality, delivery efficiency, and customer service. To thrive in this competitive landscape, online retailers must prioritize continuous improvement and innovation.</a:t>
            </a:r>
          </a:p>
          <a:p>
            <a:pPr>
              <a:lnSpc>
                <a:spcPct val="150000"/>
              </a:lnSpc>
            </a:pPr>
            <a:r>
              <a:rPr lang="en-US" sz="1600" dirty="0"/>
              <a:t>Despite the challenges and complexities inherent in the grocery sector, the future outlook for online grocery shops remains promising.</a:t>
            </a:r>
          </a:p>
          <a:p>
            <a:endParaRPr lang="en-US" sz="1600" dirty="0"/>
          </a:p>
          <a:p>
            <a:endParaRPr lang="en-IN" sz="1600" dirty="0"/>
          </a:p>
          <a:p>
            <a:endParaRPr lang="en-IN" sz="2000" dirty="0"/>
          </a:p>
        </p:txBody>
      </p:sp>
    </p:spTree>
    <p:extLst>
      <p:ext uri="{BB962C8B-B14F-4D97-AF65-F5344CB8AC3E}">
        <p14:creationId xmlns:p14="http://schemas.microsoft.com/office/powerpoint/2010/main" val="367331996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xmlns="" id="{7CA603AC-5F09-4172-B827-21ECEF31D296}"/>
              </a:ext>
            </a:extLst>
          </p:cNvPr>
          <p:cNvSpPr>
            <a:spLocks noGrp="1"/>
          </p:cNvSpPr>
          <p:nvPr>
            <p:ph type="body" sz="quarter" idx="29"/>
          </p:nvPr>
        </p:nvSpPr>
        <p:spPr>
          <a:xfrm>
            <a:off x="1" y="1"/>
            <a:ext cx="12192000" cy="2514600"/>
          </a:xfrm>
        </p:spPr>
        <p:txBody>
          <a:bodyPr/>
          <a:lstStyle/>
          <a:p>
            <a:r>
              <a:rPr lang="en-US" dirty="0"/>
              <a:t>Team</a:t>
            </a:r>
          </a:p>
        </p:txBody>
      </p:sp>
      <p:sp>
        <p:nvSpPr>
          <p:cNvPr id="20" name="Title 19">
            <a:extLst>
              <a:ext uri="{FF2B5EF4-FFF2-40B4-BE49-F238E27FC236}">
                <a16:creationId xmlns:a16="http://schemas.microsoft.com/office/drawing/2014/main" xmlns="" id="{E42B77E8-86D2-4C4A-92F3-FA50CA29AA64}"/>
              </a:ext>
            </a:extLst>
          </p:cNvPr>
          <p:cNvSpPr>
            <a:spLocks noGrp="1"/>
          </p:cNvSpPr>
          <p:nvPr>
            <p:ph type="ctrTitle"/>
          </p:nvPr>
        </p:nvSpPr>
        <p:spPr>
          <a:xfrm>
            <a:off x="2933903" y="155978"/>
            <a:ext cx="6324194" cy="1705576"/>
          </a:xfrm>
        </p:spPr>
        <p:txBody>
          <a:bodyPr/>
          <a:lstStyle/>
          <a:p>
            <a:r>
              <a:rPr lang="en-US" b="1" dirty="0"/>
              <a:t>Meet the team</a:t>
            </a:r>
          </a:p>
        </p:txBody>
      </p:sp>
      <p:pic>
        <p:nvPicPr>
          <p:cNvPr id="50" name="Picture Placeholder 49">
            <a:extLst>
              <a:ext uri="{FF2B5EF4-FFF2-40B4-BE49-F238E27FC236}">
                <a16:creationId xmlns:a16="http://schemas.microsoft.com/office/drawing/2014/main" xmlns="" id="{D09E476D-CF8F-4307-A36B-1F5894EA190E}"/>
              </a:ext>
            </a:extLst>
          </p:cNvPr>
          <p:cNvPicPr>
            <a:picLocks noGrp="1" noChangeAspect="1"/>
          </p:cNvPicPr>
          <p:nvPr>
            <p:ph type="pic" sz="quarter" idx="14"/>
          </p:nvPr>
        </p:nvPicPr>
        <p:blipFill>
          <a:blip r:embed="rId2"/>
          <a:srcRect/>
          <a:stretch/>
        </p:blipFill>
        <p:spPr>
          <a:xfrm>
            <a:off x="971550" y="2105025"/>
            <a:ext cx="2258737" cy="2458010"/>
          </a:xfrm>
        </p:spPr>
      </p:pic>
      <p:sp>
        <p:nvSpPr>
          <p:cNvPr id="38" name="Text Placeholder 37">
            <a:extLst>
              <a:ext uri="{FF2B5EF4-FFF2-40B4-BE49-F238E27FC236}">
                <a16:creationId xmlns:a16="http://schemas.microsoft.com/office/drawing/2014/main" xmlns="" id="{2C543B95-CC2A-43AF-8E80-69D99489FB48}"/>
              </a:ext>
            </a:extLst>
          </p:cNvPr>
          <p:cNvSpPr>
            <a:spLocks noGrp="1"/>
          </p:cNvSpPr>
          <p:nvPr>
            <p:ph type="body" sz="quarter" idx="18"/>
          </p:nvPr>
        </p:nvSpPr>
        <p:spPr>
          <a:xfrm>
            <a:off x="607093" y="4463647"/>
            <a:ext cx="2928435" cy="1127528"/>
          </a:xfrm>
        </p:spPr>
        <p:txBody>
          <a:bodyPr/>
          <a:lstStyle/>
          <a:p>
            <a:r>
              <a:rPr lang="en-US" dirty="0"/>
              <a:t>Onkar </a:t>
            </a:r>
            <a:r>
              <a:rPr lang="en-US" dirty="0" err="1"/>
              <a:t>vhanmane</a:t>
            </a:r>
            <a:r>
              <a:rPr lang="en-US" dirty="0"/>
              <a:t>​</a:t>
            </a:r>
          </a:p>
        </p:txBody>
      </p:sp>
      <p:pic>
        <p:nvPicPr>
          <p:cNvPr id="52" name="Picture Placeholder 51">
            <a:extLst>
              <a:ext uri="{FF2B5EF4-FFF2-40B4-BE49-F238E27FC236}">
                <a16:creationId xmlns:a16="http://schemas.microsoft.com/office/drawing/2014/main" xmlns="" id="{ACDC0E3A-C523-4A72-AB20-D5CCD8EC3508}"/>
              </a:ext>
            </a:extLst>
          </p:cNvPr>
          <p:cNvPicPr>
            <a:picLocks noGrp="1" noChangeAspect="1"/>
          </p:cNvPicPr>
          <p:nvPr>
            <p:ph type="pic" sz="quarter" idx="20"/>
          </p:nvPr>
        </p:nvPicPr>
        <p:blipFill>
          <a:blip r:embed="rId3"/>
          <a:srcRect/>
          <a:stretch/>
        </p:blipFill>
        <p:spPr>
          <a:xfrm>
            <a:off x="3750102" y="2105025"/>
            <a:ext cx="2200488" cy="2458010"/>
          </a:xfrm>
        </p:spPr>
      </p:pic>
      <p:sp>
        <p:nvSpPr>
          <p:cNvPr id="43" name="Text Placeholder 42">
            <a:extLst>
              <a:ext uri="{FF2B5EF4-FFF2-40B4-BE49-F238E27FC236}">
                <a16:creationId xmlns:a16="http://schemas.microsoft.com/office/drawing/2014/main" xmlns="" id="{A9C39F70-1E74-46B7-8760-8ECC824DF6E6}"/>
              </a:ext>
            </a:extLst>
          </p:cNvPr>
          <p:cNvSpPr>
            <a:spLocks noGrp="1"/>
          </p:cNvSpPr>
          <p:nvPr>
            <p:ph type="body" sz="quarter" idx="23"/>
          </p:nvPr>
        </p:nvSpPr>
        <p:spPr>
          <a:xfrm>
            <a:off x="3095839" y="4463646"/>
            <a:ext cx="3466886" cy="1127527"/>
          </a:xfrm>
        </p:spPr>
        <p:txBody>
          <a:bodyPr/>
          <a:lstStyle/>
          <a:p>
            <a:r>
              <a:rPr lang="en-US" dirty="0" err="1"/>
              <a:t>Rutuja</a:t>
            </a:r>
            <a:r>
              <a:rPr lang="en-US" dirty="0"/>
              <a:t> </a:t>
            </a:r>
            <a:r>
              <a:rPr lang="en-US" dirty="0" err="1"/>
              <a:t>gotarne</a:t>
            </a:r>
            <a:endParaRPr lang="en-US" dirty="0"/>
          </a:p>
        </p:txBody>
      </p:sp>
      <p:pic>
        <p:nvPicPr>
          <p:cNvPr id="54" name="Picture Placeholder 53">
            <a:extLst>
              <a:ext uri="{FF2B5EF4-FFF2-40B4-BE49-F238E27FC236}">
                <a16:creationId xmlns:a16="http://schemas.microsoft.com/office/drawing/2014/main" xmlns="" id="{912CDAE5-9317-4FEF-BBBB-F039E2F4D5D8}"/>
              </a:ext>
            </a:extLst>
          </p:cNvPr>
          <p:cNvPicPr>
            <a:picLocks noGrp="1" noChangeAspect="1"/>
          </p:cNvPicPr>
          <p:nvPr>
            <p:ph type="pic" sz="quarter" idx="21"/>
          </p:nvPr>
        </p:nvPicPr>
        <p:blipFill>
          <a:blip r:embed="rId4"/>
          <a:srcRect/>
          <a:stretch/>
        </p:blipFill>
        <p:spPr>
          <a:xfrm>
            <a:off x="6470404" y="2105024"/>
            <a:ext cx="2200488" cy="2514600"/>
          </a:xfrm>
        </p:spPr>
      </p:pic>
      <p:sp>
        <p:nvSpPr>
          <p:cNvPr id="45" name="Text Placeholder 44">
            <a:extLst>
              <a:ext uri="{FF2B5EF4-FFF2-40B4-BE49-F238E27FC236}">
                <a16:creationId xmlns:a16="http://schemas.microsoft.com/office/drawing/2014/main" xmlns="" id="{66064C23-F139-481C-9260-C19ED014FCEC}"/>
              </a:ext>
            </a:extLst>
          </p:cNvPr>
          <p:cNvSpPr>
            <a:spLocks noGrp="1"/>
          </p:cNvSpPr>
          <p:nvPr>
            <p:ph type="body" sz="quarter" idx="25"/>
          </p:nvPr>
        </p:nvSpPr>
        <p:spPr>
          <a:xfrm>
            <a:off x="6024274" y="4733925"/>
            <a:ext cx="2928435" cy="666750"/>
          </a:xfrm>
        </p:spPr>
        <p:txBody>
          <a:bodyPr/>
          <a:lstStyle/>
          <a:p>
            <a:r>
              <a:rPr lang="en-US" dirty="0"/>
              <a:t>Manasi </a:t>
            </a:r>
            <a:r>
              <a:rPr lang="en-US" dirty="0" err="1"/>
              <a:t>dhavale</a:t>
            </a:r>
            <a:r>
              <a:rPr lang="en-US" dirty="0"/>
              <a:t>​​</a:t>
            </a:r>
          </a:p>
        </p:txBody>
      </p:sp>
      <p:pic>
        <p:nvPicPr>
          <p:cNvPr id="56" name="Picture Placeholder 55">
            <a:extLst>
              <a:ext uri="{FF2B5EF4-FFF2-40B4-BE49-F238E27FC236}">
                <a16:creationId xmlns:a16="http://schemas.microsoft.com/office/drawing/2014/main" xmlns="" id="{33B07874-5AEE-45AD-A349-FA4231ACF4DA}"/>
              </a:ext>
            </a:extLst>
          </p:cNvPr>
          <p:cNvPicPr>
            <a:picLocks noGrp="1" noChangeAspect="1"/>
          </p:cNvPicPr>
          <p:nvPr>
            <p:ph type="pic" sz="quarter" idx="22"/>
          </p:nvPr>
        </p:nvPicPr>
        <p:blipFill rotWithShape="1">
          <a:blip r:embed="rId5"/>
          <a:srcRect l="-7501" t="6140" r="-7501" b="21464"/>
          <a:stretch/>
        </p:blipFill>
        <p:spPr>
          <a:xfrm>
            <a:off x="9110582" y="2105024"/>
            <a:ext cx="2109868" cy="2514600"/>
          </a:xfrm>
        </p:spPr>
      </p:pic>
      <p:sp>
        <p:nvSpPr>
          <p:cNvPr id="47" name="Text Placeholder 46">
            <a:extLst>
              <a:ext uri="{FF2B5EF4-FFF2-40B4-BE49-F238E27FC236}">
                <a16:creationId xmlns:a16="http://schemas.microsoft.com/office/drawing/2014/main" xmlns="" id="{D137D290-EF9E-4CB2-91B3-F0B2E0566536}"/>
              </a:ext>
            </a:extLst>
          </p:cNvPr>
          <p:cNvSpPr>
            <a:spLocks noGrp="1"/>
          </p:cNvSpPr>
          <p:nvPr>
            <p:ph type="body" sz="quarter" idx="27"/>
          </p:nvPr>
        </p:nvSpPr>
        <p:spPr>
          <a:xfrm>
            <a:off x="8670891" y="4463647"/>
            <a:ext cx="2914016" cy="1127526"/>
          </a:xfrm>
        </p:spPr>
        <p:txBody>
          <a:bodyPr/>
          <a:lstStyle/>
          <a:p>
            <a:r>
              <a:rPr lang="en-US" dirty="0"/>
              <a:t>Pooja </a:t>
            </a:r>
            <a:r>
              <a:rPr lang="en-US" dirty="0" err="1"/>
              <a:t>yerrabalam</a:t>
            </a:r>
            <a:r>
              <a:rPr lang="en-US" dirty="0"/>
              <a:t>​</a:t>
            </a:r>
          </a:p>
        </p:txBody>
      </p:sp>
      <p:sp>
        <p:nvSpPr>
          <p:cNvPr id="4" name="Slide Number Placeholder 3">
            <a:extLst>
              <a:ext uri="{FF2B5EF4-FFF2-40B4-BE49-F238E27FC236}">
                <a16:creationId xmlns:a16="http://schemas.microsoft.com/office/drawing/2014/main" xmlns="" id="{B9A78CDB-2571-4835-84A4-3838776419AA}"/>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22</a:t>
            </a:fld>
            <a:endParaRPr lang="en-US" dirty="0"/>
          </a:p>
        </p:txBody>
      </p:sp>
    </p:spTree>
    <p:extLst>
      <p:ext uri="{BB962C8B-B14F-4D97-AF65-F5344CB8AC3E}">
        <p14:creationId xmlns:p14="http://schemas.microsoft.com/office/powerpoint/2010/main" val="4151769542"/>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xmlns="" id="{DE5990DC-D0B2-088D-CDBB-11F44404A4E4}"/>
              </a:ext>
            </a:extLst>
          </p:cNvPr>
          <p:cNvPicPr>
            <a:picLocks noGrp="1" noChangeAspect="1"/>
          </p:cNvPicPr>
          <p:nvPr>
            <p:ph type="pic" sz="quarter" idx="10"/>
          </p:nvPr>
        </p:nvPicPr>
        <p:blipFill rotWithShape="1">
          <a:blip r:embed="rId2"/>
          <a:srcRect l="-3503" r="2533"/>
          <a:stretch/>
        </p:blipFill>
        <p:spPr>
          <a:xfrm>
            <a:off x="-123825" y="0"/>
            <a:ext cx="7991475" cy="6858000"/>
          </a:xfrm>
          <a:effectLst>
            <a:softEdge rad="203200"/>
          </a:effectLst>
        </p:spPr>
      </p:pic>
      <p:sp>
        <p:nvSpPr>
          <p:cNvPr id="3" name="Title 2">
            <a:extLst>
              <a:ext uri="{FF2B5EF4-FFF2-40B4-BE49-F238E27FC236}">
                <a16:creationId xmlns:a16="http://schemas.microsoft.com/office/drawing/2014/main" xmlns="" id="{85B6997A-9E3E-DD89-E7E9-32D7DC120F10}"/>
              </a:ext>
            </a:extLst>
          </p:cNvPr>
          <p:cNvSpPr>
            <a:spLocks noGrp="1"/>
          </p:cNvSpPr>
          <p:nvPr>
            <p:ph type="ctrTitle"/>
          </p:nvPr>
        </p:nvSpPr>
        <p:spPr/>
        <p:txBody>
          <a:bodyPr/>
          <a:lstStyle/>
          <a:p>
            <a:r>
              <a:rPr lang="en-IN" b="1" dirty="0">
                <a:latin typeface="Arial Black" panose="020B0A04020102020204" pitchFamily="34" charset="0"/>
              </a:rPr>
              <a:t>THANK</a:t>
            </a:r>
            <a:br>
              <a:rPr lang="en-IN" b="1" dirty="0">
                <a:latin typeface="Arial Black" panose="020B0A04020102020204" pitchFamily="34" charset="0"/>
              </a:rPr>
            </a:br>
            <a:r>
              <a:rPr lang="en-IN" b="1" dirty="0">
                <a:latin typeface="Arial Black" panose="020B0A04020102020204" pitchFamily="34" charset="0"/>
              </a:rPr>
              <a:t>YOU!</a:t>
            </a:r>
          </a:p>
        </p:txBody>
      </p:sp>
    </p:spTree>
    <p:extLst>
      <p:ext uri="{BB962C8B-B14F-4D97-AF65-F5344CB8AC3E}">
        <p14:creationId xmlns:p14="http://schemas.microsoft.com/office/powerpoint/2010/main" val="327186310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FCC2A221-B199-4A29-BC00-83D349B94F14}"/>
              </a:ext>
            </a:extLst>
          </p:cNvPr>
          <p:cNvSpPr>
            <a:spLocks noGrp="1"/>
          </p:cNvSpPr>
          <p:nvPr>
            <p:ph type="ctrTitle"/>
          </p:nvPr>
        </p:nvSpPr>
        <p:spPr>
          <a:xfrm>
            <a:off x="4376051" y="893523"/>
            <a:ext cx="5094517" cy="296198"/>
          </a:xfrm>
        </p:spPr>
        <p:txBody>
          <a:bodyPr/>
          <a:lstStyle/>
          <a:p>
            <a:r>
              <a:rPr lang="en-US" dirty="0"/>
              <a:t>Aim of project</a:t>
            </a:r>
          </a:p>
        </p:txBody>
      </p:sp>
      <p:sp>
        <p:nvSpPr>
          <p:cNvPr id="12" name="Subtitle 11">
            <a:extLst>
              <a:ext uri="{FF2B5EF4-FFF2-40B4-BE49-F238E27FC236}">
                <a16:creationId xmlns:a16="http://schemas.microsoft.com/office/drawing/2014/main" xmlns="" id="{4C47F3D7-2E0A-4565-95F1-798A78C8044F}"/>
              </a:ext>
            </a:extLst>
          </p:cNvPr>
          <p:cNvSpPr>
            <a:spLocks noGrp="1"/>
          </p:cNvSpPr>
          <p:nvPr>
            <p:ph type="subTitle" idx="1"/>
          </p:nvPr>
        </p:nvSpPr>
        <p:spPr>
          <a:xfrm>
            <a:off x="4376050" y="1418253"/>
            <a:ext cx="7576464" cy="4730620"/>
          </a:xfrm>
        </p:spPr>
        <p:txBody>
          <a:bodyPr/>
          <a:lstStyle/>
          <a:p>
            <a:pPr marL="285750" indent="-285750">
              <a:buFont typeface="Arial" panose="020B0604020202020204" pitchFamily="34" charset="0"/>
              <a:buChar char="•"/>
            </a:pPr>
            <a:r>
              <a:rPr lang="en-US" dirty="0"/>
              <a:t>The Aim of Project is to Provide Customers with a Convenient Platform to Purchase Groceries from the comfort of their Homes, saving them Time &amp; Efforts.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Utilize customer data to personalize recommendation, promotion and discounts based on shopping habits and preferences.</a:t>
            </a:r>
          </a:p>
          <a:p>
            <a:pPr marL="285750" indent="-285750">
              <a:buFont typeface="Arial" panose="020B0604020202020204" pitchFamily="34" charset="0"/>
              <a:buChar char="•"/>
            </a:pPr>
            <a:endParaRPr lang="en-US" dirty="0">
              <a:solidFill>
                <a:srgbClr val="0D0D0D"/>
              </a:solidFill>
              <a:highlight>
                <a:srgbClr val="FFFFFF"/>
              </a:highlight>
              <a:latin typeface="Söhne"/>
            </a:endParaRPr>
          </a:p>
          <a:p>
            <a:pPr marL="285750" indent="-285750">
              <a:buFont typeface="Arial" panose="020B0604020202020204" pitchFamily="34" charset="0"/>
              <a:buChar char="•"/>
            </a:pPr>
            <a:r>
              <a:rPr lang="en-US" dirty="0"/>
              <a:t>Guarantee the freshness and quality of products through careful </a:t>
            </a:r>
            <a:r>
              <a:rPr lang="en-US" dirty="0" err="1"/>
              <a:t>sourcing,storage</a:t>
            </a:r>
            <a:r>
              <a:rPr lang="en-US" dirty="0"/>
              <a:t> and handling procedures.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Excellent customer </a:t>
            </a:r>
            <a:r>
              <a:rPr lang="en-US" dirty="0" err="1"/>
              <a:t>services,including</a:t>
            </a:r>
            <a:r>
              <a:rPr lang="en-US" dirty="0"/>
              <a:t> responsive support channels for </a:t>
            </a:r>
            <a:r>
              <a:rPr lang="en-US" dirty="0" err="1"/>
              <a:t>inquiries,complaints</a:t>
            </a:r>
            <a:r>
              <a:rPr lang="en-US" dirty="0"/>
              <a:t> and feedback.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Sustainability means implement environmentally friendly </a:t>
            </a:r>
            <a:r>
              <a:rPr lang="en-US" dirty="0" err="1"/>
              <a:t>practices,such</a:t>
            </a:r>
            <a:r>
              <a:rPr lang="en-US" dirty="0"/>
              <a:t> as reducing packaging </a:t>
            </a:r>
            <a:r>
              <a:rPr lang="en-US" dirty="0" err="1"/>
              <a:t>waste,promoting</a:t>
            </a:r>
            <a:r>
              <a:rPr lang="en-US" dirty="0"/>
              <a:t> reusable shopping bags and sourcing from eco conscious suppliers.</a:t>
            </a:r>
          </a:p>
        </p:txBody>
      </p:sp>
      <p:pic>
        <p:nvPicPr>
          <p:cNvPr id="9" name="Picture Placeholder 8" descr="A person stirring a pot of food behind shelves with plates">
            <a:extLst>
              <a:ext uri="{FF2B5EF4-FFF2-40B4-BE49-F238E27FC236}">
                <a16:creationId xmlns:a16="http://schemas.microsoft.com/office/drawing/2014/main" xmlns="" id="{4EF477F3-5AC0-413A-B339-D306DD3A25A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4038600" cy="6858000"/>
          </a:xfrm>
        </p:spPr>
      </p:pic>
      <p:sp>
        <p:nvSpPr>
          <p:cNvPr id="5" name="Slide Number Placeholder 4">
            <a:extLst>
              <a:ext uri="{FF2B5EF4-FFF2-40B4-BE49-F238E27FC236}">
                <a16:creationId xmlns:a16="http://schemas.microsoft.com/office/drawing/2014/main" xmlns="" id="{A4192C76-963F-40D9-85E5-6FACCA8BA2A3}"/>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3</a:t>
            </a:fld>
            <a:endParaRPr lang="en-US" dirty="0"/>
          </a:p>
        </p:txBody>
      </p:sp>
    </p:spTree>
    <p:extLst>
      <p:ext uri="{BB962C8B-B14F-4D97-AF65-F5344CB8AC3E}">
        <p14:creationId xmlns:p14="http://schemas.microsoft.com/office/powerpoint/2010/main" val="30060098"/>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C4A512E-7137-62FE-31E8-D3761472CC84}"/>
              </a:ext>
            </a:extLst>
          </p:cNvPr>
          <p:cNvSpPr>
            <a:spLocks noGrp="1"/>
          </p:cNvSpPr>
          <p:nvPr>
            <p:ph type="body" sz="quarter" idx="14"/>
          </p:nvPr>
        </p:nvSpPr>
        <p:spPr/>
        <p:txBody>
          <a:bodyPr/>
          <a:lstStyle/>
          <a:p>
            <a:endParaRPr lang="en-IN"/>
          </a:p>
        </p:txBody>
      </p:sp>
      <p:sp>
        <p:nvSpPr>
          <p:cNvPr id="5" name="Footer Placeholder 4">
            <a:extLst>
              <a:ext uri="{FF2B5EF4-FFF2-40B4-BE49-F238E27FC236}">
                <a16:creationId xmlns:a16="http://schemas.microsoft.com/office/drawing/2014/main" xmlns="" id="{2D8BAB26-4891-1265-F586-ECE11BA462C6}"/>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xmlns="" id="{DD26A02B-A028-4D6C-466E-15485E853988}"/>
              </a:ext>
            </a:extLst>
          </p:cNvPr>
          <p:cNvSpPr>
            <a:spLocks noGrp="1"/>
          </p:cNvSpPr>
          <p:nvPr>
            <p:ph type="sldNum" sz="quarter" idx="12"/>
          </p:nvPr>
        </p:nvSpPr>
        <p:spPr/>
        <p:txBody>
          <a:bodyPr/>
          <a:lstStyle/>
          <a:p>
            <a:fld id="{4F6357DA-28E9-40D3-918C-4D14E8263D81}" type="slidenum">
              <a:rPr lang="en-US" smtClean="0"/>
              <a:pPr/>
              <a:t>4</a:t>
            </a:fld>
            <a:endParaRPr lang="en-US" dirty="0"/>
          </a:p>
        </p:txBody>
      </p:sp>
      <p:sp>
        <p:nvSpPr>
          <p:cNvPr id="7" name="Title 6">
            <a:extLst>
              <a:ext uri="{FF2B5EF4-FFF2-40B4-BE49-F238E27FC236}">
                <a16:creationId xmlns:a16="http://schemas.microsoft.com/office/drawing/2014/main" xmlns="" id="{869B38C3-6E46-494D-6996-A4D0335ACFB9}"/>
              </a:ext>
            </a:extLst>
          </p:cNvPr>
          <p:cNvSpPr>
            <a:spLocks noGrp="1"/>
          </p:cNvSpPr>
          <p:nvPr>
            <p:ph type="ctrTitle"/>
          </p:nvPr>
        </p:nvSpPr>
        <p:spPr>
          <a:xfrm>
            <a:off x="238125" y="136525"/>
            <a:ext cx="4665890" cy="841373"/>
          </a:xfrm>
        </p:spPr>
        <p:txBody>
          <a:bodyPr/>
          <a:lstStyle/>
          <a:p>
            <a:r>
              <a:rPr lang="en-IN" dirty="0"/>
              <a:t>OBJECTIVES</a:t>
            </a:r>
          </a:p>
        </p:txBody>
      </p:sp>
      <p:sp>
        <p:nvSpPr>
          <p:cNvPr id="26" name="Subtitle 25">
            <a:extLst>
              <a:ext uri="{FF2B5EF4-FFF2-40B4-BE49-F238E27FC236}">
                <a16:creationId xmlns:a16="http://schemas.microsoft.com/office/drawing/2014/main" xmlns="" id="{7DC8B498-9A87-8BE7-6045-CAE05708B601}"/>
              </a:ext>
            </a:extLst>
          </p:cNvPr>
          <p:cNvSpPr>
            <a:spLocks noGrp="1"/>
          </p:cNvSpPr>
          <p:nvPr>
            <p:ph type="subTitle" idx="1"/>
          </p:nvPr>
        </p:nvSpPr>
        <p:spPr>
          <a:xfrm>
            <a:off x="238125" y="1114424"/>
            <a:ext cx="4591050" cy="6296025"/>
          </a:xfrm>
        </p:spPr>
        <p:txBody>
          <a:bodyPr/>
          <a:lstStyle/>
          <a:p>
            <a:r>
              <a:rPr lang="en-US" dirty="0"/>
              <a:t>Increase Revenue-</a:t>
            </a:r>
          </a:p>
          <a:p>
            <a:r>
              <a:rPr lang="en-US" sz="1200" dirty="0"/>
              <a:t>Expand the customer base by reaching more online shoppers.</a:t>
            </a:r>
          </a:p>
          <a:p>
            <a:r>
              <a:rPr lang="en-US" sz="1200" dirty="0"/>
              <a:t>Implement marketing strategies to attract new customers and retain existing ones.</a:t>
            </a:r>
          </a:p>
          <a:p>
            <a:endParaRPr lang="en-US" dirty="0"/>
          </a:p>
          <a:p>
            <a:r>
              <a:rPr lang="en-US" dirty="0"/>
              <a:t>Enhance Customer Experience-</a:t>
            </a:r>
          </a:p>
          <a:p>
            <a:r>
              <a:rPr lang="en-US" sz="1200" dirty="0"/>
              <a:t>Provide a user-friendly and intuitive online shopping platform.</a:t>
            </a:r>
          </a:p>
          <a:p>
            <a:r>
              <a:rPr lang="en-US" sz="1200" dirty="0"/>
              <a:t>Offer personalized recommendations based on shopping history and preferences.</a:t>
            </a:r>
          </a:p>
          <a:p>
            <a:endParaRPr lang="en-US" dirty="0"/>
          </a:p>
          <a:p>
            <a:r>
              <a:rPr lang="en-US" dirty="0"/>
              <a:t>Operational Efficiency</a:t>
            </a:r>
          </a:p>
          <a:p>
            <a:r>
              <a:rPr lang="en-US" sz="1200" dirty="0"/>
              <a:t>Streamline order processing and inventory management.</a:t>
            </a:r>
          </a:p>
          <a:p>
            <a:r>
              <a:rPr lang="en-US" sz="1200" dirty="0"/>
              <a:t>Integrate with suppliers for real-time stock updates and efficient restocking.</a:t>
            </a:r>
          </a:p>
          <a:p>
            <a:endParaRPr lang="en-US" dirty="0"/>
          </a:p>
          <a:p>
            <a:r>
              <a:rPr lang="en-US" dirty="0"/>
              <a:t>Market Expansion</a:t>
            </a:r>
          </a:p>
          <a:p>
            <a:r>
              <a:rPr lang="en-US" sz="1200" dirty="0"/>
              <a:t>Launch the service in new geographic areas.</a:t>
            </a:r>
          </a:p>
          <a:p>
            <a:r>
              <a:rPr lang="en-US" sz="1200" dirty="0"/>
              <a:t>Introduce new product categories based on market demand.</a:t>
            </a:r>
            <a:endParaRPr lang="en-IN" sz="1200" dirty="0"/>
          </a:p>
        </p:txBody>
      </p:sp>
      <p:pic>
        <p:nvPicPr>
          <p:cNvPr id="30" name="Picture Placeholder 29">
            <a:extLst>
              <a:ext uri="{FF2B5EF4-FFF2-40B4-BE49-F238E27FC236}">
                <a16:creationId xmlns:a16="http://schemas.microsoft.com/office/drawing/2014/main" xmlns="" id="{A3021846-6D3E-C2DE-30E7-CC04F7D83AC9}"/>
              </a:ext>
            </a:extLst>
          </p:cNvPr>
          <p:cNvPicPr>
            <a:picLocks noGrp="1" noChangeAspect="1"/>
          </p:cNvPicPr>
          <p:nvPr>
            <p:ph type="pic" sz="quarter" idx="13"/>
          </p:nvPr>
        </p:nvPicPr>
        <p:blipFill>
          <a:blip r:embed="rId2"/>
          <a:srcRect l="16801" r="16801"/>
          <a:stretch>
            <a:fillRect/>
          </a:stretch>
        </p:blipFill>
        <p:spPr>
          <a:effectLst>
            <a:softEdge rad="368300"/>
          </a:effectLst>
        </p:spPr>
      </p:pic>
    </p:spTree>
    <p:extLst>
      <p:ext uri="{BB962C8B-B14F-4D97-AF65-F5344CB8AC3E}">
        <p14:creationId xmlns:p14="http://schemas.microsoft.com/office/powerpoint/2010/main" val="3389250491"/>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BCC25B05-0008-5FF4-6E40-EFBFBFB287CB}"/>
              </a:ext>
            </a:extLst>
          </p:cNvPr>
          <p:cNvPicPr>
            <a:picLocks noGrp="1" noChangeAspect="1"/>
          </p:cNvPicPr>
          <p:nvPr>
            <p:ph type="pic" sz="quarter" idx="10"/>
          </p:nvPr>
        </p:nvPicPr>
        <p:blipFill rotWithShape="1">
          <a:blip r:embed="rId2"/>
          <a:srcRect t="174" b="172"/>
          <a:stretch/>
        </p:blipFill>
        <p:spPr>
          <a:xfrm>
            <a:off x="503854" y="317241"/>
            <a:ext cx="7399176" cy="6206387"/>
          </a:xfrm>
          <a:effectLst>
            <a:softEdge rad="38100"/>
          </a:effectLst>
        </p:spPr>
      </p:pic>
      <p:sp>
        <p:nvSpPr>
          <p:cNvPr id="4" name="Title 3">
            <a:extLst>
              <a:ext uri="{FF2B5EF4-FFF2-40B4-BE49-F238E27FC236}">
                <a16:creationId xmlns:a16="http://schemas.microsoft.com/office/drawing/2014/main" xmlns="" id="{28268AF6-EC9A-130E-D09D-5DE997573E59}"/>
              </a:ext>
            </a:extLst>
          </p:cNvPr>
          <p:cNvSpPr>
            <a:spLocks noGrp="1"/>
          </p:cNvSpPr>
          <p:nvPr>
            <p:ph type="ctrTitle"/>
          </p:nvPr>
        </p:nvSpPr>
        <p:spPr>
          <a:xfrm>
            <a:off x="6969967" y="578498"/>
            <a:ext cx="5775649" cy="2062065"/>
          </a:xfrm>
        </p:spPr>
        <p:txBody>
          <a:bodyPr/>
          <a:lstStyle/>
          <a:p>
            <a:r>
              <a:rPr lang="en-IN" sz="3600" u="sng" dirty="0">
                <a:latin typeface="Arial Black" panose="020B0A04020102020204" pitchFamily="34" charset="0"/>
              </a:rPr>
              <a:t>Entities</a:t>
            </a:r>
          </a:p>
        </p:txBody>
      </p:sp>
    </p:spTree>
    <p:extLst>
      <p:ext uri="{BB962C8B-B14F-4D97-AF65-F5344CB8AC3E}">
        <p14:creationId xmlns:p14="http://schemas.microsoft.com/office/powerpoint/2010/main" val="2758448017"/>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7BA94B3C-DE09-F892-A7CD-E96CE4F23042}"/>
              </a:ext>
            </a:extLst>
          </p:cNvPr>
          <p:cNvSpPr>
            <a:spLocks noGrp="1"/>
          </p:cNvSpPr>
          <p:nvPr>
            <p:ph type="body" sz="quarter" idx="20"/>
          </p:nvPr>
        </p:nvSpPr>
        <p:spPr>
          <a:xfrm>
            <a:off x="-3250937" y="1457325"/>
            <a:ext cx="19788513" cy="5143500"/>
          </a:xfrm>
        </p:spPr>
        <p:txBody>
          <a:bodyPr/>
          <a:lstStyle/>
          <a:p>
            <a:endParaRPr lang="en-IN" dirty="0"/>
          </a:p>
        </p:txBody>
      </p:sp>
      <p:sp>
        <p:nvSpPr>
          <p:cNvPr id="4" name="Title 3">
            <a:extLst>
              <a:ext uri="{FF2B5EF4-FFF2-40B4-BE49-F238E27FC236}">
                <a16:creationId xmlns:a16="http://schemas.microsoft.com/office/drawing/2014/main" xmlns="" id="{B9D46F99-38F1-A6E5-E6EC-C6989F79D9FA}"/>
              </a:ext>
            </a:extLst>
          </p:cNvPr>
          <p:cNvSpPr>
            <a:spLocks noGrp="1"/>
          </p:cNvSpPr>
          <p:nvPr>
            <p:ph type="ctrTitle"/>
          </p:nvPr>
        </p:nvSpPr>
        <p:spPr>
          <a:xfrm>
            <a:off x="1253218" y="-247650"/>
            <a:ext cx="9685563" cy="1162051"/>
          </a:xfrm>
        </p:spPr>
        <p:txBody>
          <a:bodyPr/>
          <a:lstStyle/>
          <a:p>
            <a:r>
              <a:rPr lang="en-IN" sz="3600" u="sng" dirty="0">
                <a:latin typeface="Arial Black" panose="020B0A04020102020204" pitchFamily="34" charset="0"/>
              </a:rPr>
              <a:t>Er-Diagram</a:t>
            </a:r>
          </a:p>
        </p:txBody>
      </p:sp>
      <p:pic>
        <p:nvPicPr>
          <p:cNvPr id="7" name="Picture Placeholder 6">
            <a:extLst>
              <a:ext uri="{FF2B5EF4-FFF2-40B4-BE49-F238E27FC236}">
                <a16:creationId xmlns:a16="http://schemas.microsoft.com/office/drawing/2014/main" xmlns="" id="{A63D4B5E-219E-2E14-003A-0302585956C4}"/>
              </a:ext>
            </a:extLst>
          </p:cNvPr>
          <p:cNvPicPr>
            <a:picLocks noGrp="1" noChangeAspect="1"/>
          </p:cNvPicPr>
          <p:nvPr>
            <p:ph type="pic" sz="quarter" idx="10"/>
          </p:nvPr>
        </p:nvPicPr>
        <p:blipFill rotWithShape="1">
          <a:blip r:embed="rId2"/>
          <a:srcRect t="-2488" b="-349"/>
          <a:stretch/>
        </p:blipFill>
        <p:spPr>
          <a:xfrm>
            <a:off x="538161" y="666749"/>
            <a:ext cx="11115675" cy="5934075"/>
          </a:xfrm>
        </p:spPr>
      </p:pic>
    </p:spTree>
    <p:extLst>
      <p:ext uri="{BB962C8B-B14F-4D97-AF65-F5344CB8AC3E}">
        <p14:creationId xmlns:p14="http://schemas.microsoft.com/office/powerpoint/2010/main" val="3156519712"/>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FA666E47-001E-4F4E-B62E-8A6D933DFAE9}"/>
              </a:ext>
            </a:extLst>
          </p:cNvPr>
          <p:cNvSpPr>
            <a:spLocks noGrp="1"/>
          </p:cNvSpPr>
          <p:nvPr>
            <p:ph type="ctrTitle"/>
          </p:nvPr>
        </p:nvSpPr>
        <p:spPr>
          <a:xfrm>
            <a:off x="838201" y="136525"/>
            <a:ext cx="5094517" cy="675238"/>
          </a:xfrm>
        </p:spPr>
        <p:txBody>
          <a:bodyPr/>
          <a:lstStyle/>
          <a:p>
            <a:r>
              <a:rPr lang="en-US" sz="2800" dirty="0"/>
              <a:t>Technology stack</a:t>
            </a:r>
          </a:p>
        </p:txBody>
      </p:sp>
      <p:sp>
        <p:nvSpPr>
          <p:cNvPr id="23" name="Subtitle 22">
            <a:extLst>
              <a:ext uri="{FF2B5EF4-FFF2-40B4-BE49-F238E27FC236}">
                <a16:creationId xmlns:a16="http://schemas.microsoft.com/office/drawing/2014/main" xmlns="" id="{C907DFB3-F9A2-4EFE-B9BC-63862DC8155D}"/>
              </a:ext>
            </a:extLst>
          </p:cNvPr>
          <p:cNvSpPr>
            <a:spLocks noGrp="1"/>
          </p:cNvSpPr>
          <p:nvPr>
            <p:ph type="subTitle" idx="1"/>
          </p:nvPr>
        </p:nvSpPr>
        <p:spPr>
          <a:xfrm>
            <a:off x="270588" y="905069"/>
            <a:ext cx="6232849" cy="5816406"/>
          </a:xfrm>
        </p:spPr>
        <p:txBody>
          <a:bodyPr/>
          <a:lstStyle/>
          <a:p>
            <a:r>
              <a:rPr lang="en-US" sz="2400" u="sng" dirty="0">
                <a:solidFill>
                  <a:schemeClr val="accent3">
                    <a:lumMod val="20000"/>
                    <a:lumOff val="80000"/>
                  </a:schemeClr>
                </a:solidFill>
              </a:rPr>
              <a:t>HTML</a:t>
            </a:r>
            <a:r>
              <a:rPr lang="en-US" sz="2400" dirty="0">
                <a:solidFill>
                  <a:schemeClr val="accent3">
                    <a:lumMod val="20000"/>
                    <a:lumOff val="80000"/>
                  </a:schemeClr>
                </a:solidFill>
              </a:rPr>
              <a:t>-</a:t>
            </a:r>
          </a:p>
          <a:p>
            <a:r>
              <a:rPr lang="en-US" dirty="0">
                <a:solidFill>
                  <a:schemeClr val="accent3">
                    <a:lumMod val="20000"/>
                    <a:lumOff val="80000"/>
                  </a:schemeClr>
                </a:solidFill>
              </a:rPr>
              <a:t>HTML(Hyper Text Markup Language) is the code that is used to structure a web page and its content.</a:t>
            </a:r>
          </a:p>
          <a:p>
            <a:endParaRPr lang="en-US" dirty="0">
              <a:solidFill>
                <a:schemeClr val="accent3">
                  <a:lumMod val="20000"/>
                  <a:lumOff val="80000"/>
                </a:schemeClr>
              </a:solidFill>
            </a:endParaRPr>
          </a:p>
          <a:p>
            <a:r>
              <a:rPr lang="en-US" sz="2400" u="sng" dirty="0">
                <a:solidFill>
                  <a:schemeClr val="accent3">
                    <a:lumMod val="20000"/>
                    <a:lumOff val="80000"/>
                  </a:schemeClr>
                </a:solidFill>
              </a:rPr>
              <a:t>CSS</a:t>
            </a:r>
            <a:r>
              <a:rPr lang="en-US" sz="2400" dirty="0">
                <a:solidFill>
                  <a:schemeClr val="accent3">
                    <a:lumMod val="20000"/>
                    <a:lumOff val="80000"/>
                  </a:schemeClr>
                </a:solidFill>
              </a:rPr>
              <a:t>-</a:t>
            </a:r>
          </a:p>
          <a:p>
            <a:r>
              <a:rPr lang="en-US" dirty="0">
                <a:solidFill>
                  <a:schemeClr val="accent3">
                    <a:lumMod val="20000"/>
                    <a:lumOff val="80000"/>
                  </a:schemeClr>
                </a:solidFill>
              </a:rPr>
              <a:t>CSS(Cascading Style Sheets) is used to style and layout web-pages for example, to alter the font , color, size and other decorative features.</a:t>
            </a:r>
          </a:p>
          <a:p>
            <a:endParaRPr lang="en-US" dirty="0">
              <a:solidFill>
                <a:schemeClr val="accent3">
                  <a:lumMod val="20000"/>
                  <a:lumOff val="80000"/>
                </a:schemeClr>
              </a:solidFill>
            </a:endParaRPr>
          </a:p>
          <a:p>
            <a:r>
              <a:rPr lang="en-US" sz="2400" u="sng" dirty="0">
                <a:solidFill>
                  <a:schemeClr val="accent3">
                    <a:lumMod val="20000"/>
                    <a:lumOff val="80000"/>
                  </a:schemeClr>
                </a:solidFill>
              </a:rPr>
              <a:t>ANGULAR</a:t>
            </a:r>
            <a:r>
              <a:rPr lang="en-US" sz="2400" dirty="0">
                <a:solidFill>
                  <a:schemeClr val="accent3">
                    <a:lumMod val="20000"/>
                    <a:lumOff val="80000"/>
                  </a:schemeClr>
                </a:solidFill>
              </a:rPr>
              <a:t>-</a:t>
            </a:r>
          </a:p>
          <a:p>
            <a:r>
              <a:rPr lang="en-US" dirty="0">
                <a:solidFill>
                  <a:schemeClr val="accent3">
                    <a:lumMod val="20000"/>
                    <a:lumOff val="80000"/>
                  </a:schemeClr>
                </a:solidFill>
              </a:rPr>
              <a:t>Angular is a platform and framework for building single page client applications using HTML and Typescript Angular is written Typescript.</a:t>
            </a:r>
          </a:p>
          <a:p>
            <a:endParaRPr lang="en-US" dirty="0">
              <a:solidFill>
                <a:schemeClr val="accent3">
                  <a:lumMod val="20000"/>
                  <a:lumOff val="80000"/>
                </a:schemeClr>
              </a:solidFill>
            </a:endParaRPr>
          </a:p>
          <a:p>
            <a:r>
              <a:rPr lang="en-US" sz="2400" u="sng" dirty="0">
                <a:solidFill>
                  <a:schemeClr val="accent3">
                    <a:lumMod val="20000"/>
                    <a:lumOff val="80000"/>
                  </a:schemeClr>
                </a:solidFill>
              </a:rPr>
              <a:t>SPRINGBOOT &amp; MYSQL</a:t>
            </a:r>
            <a:r>
              <a:rPr lang="en-US" sz="2400" dirty="0">
                <a:solidFill>
                  <a:schemeClr val="accent3">
                    <a:lumMod val="20000"/>
                    <a:lumOff val="80000"/>
                  </a:schemeClr>
                </a:solidFill>
              </a:rPr>
              <a:t>-</a:t>
            </a:r>
          </a:p>
          <a:p>
            <a:r>
              <a:rPr lang="en-US" dirty="0">
                <a:solidFill>
                  <a:schemeClr val="accent3">
                    <a:lumMod val="20000"/>
                    <a:lumOff val="80000"/>
                  </a:schemeClr>
                </a:solidFill>
              </a:rPr>
              <a:t>Spring boot and MySQL are commonly used together in building strong and scalable web applications.</a:t>
            </a:r>
          </a:p>
          <a:p>
            <a:endParaRPr lang="en-US" sz="2400" u="sng" dirty="0">
              <a:solidFill>
                <a:schemeClr val="accent3">
                  <a:lumMod val="20000"/>
                  <a:lumOff val="80000"/>
                </a:schemeClr>
              </a:solidFill>
            </a:endParaRPr>
          </a:p>
        </p:txBody>
      </p:sp>
      <p:pic>
        <p:nvPicPr>
          <p:cNvPr id="9" name="Picture Placeholder 8">
            <a:extLst>
              <a:ext uri="{FF2B5EF4-FFF2-40B4-BE49-F238E27FC236}">
                <a16:creationId xmlns:a16="http://schemas.microsoft.com/office/drawing/2014/main" xmlns="" id="{085E5B6A-0758-4158-877E-C7279ECA014A}"/>
              </a:ext>
            </a:extLst>
          </p:cNvPr>
          <p:cNvPicPr>
            <a:picLocks noGrp="1" noChangeAspect="1"/>
          </p:cNvPicPr>
          <p:nvPr>
            <p:ph type="pic" sz="quarter" idx="13"/>
          </p:nvPr>
        </p:nvPicPr>
        <p:blipFill>
          <a:blip r:embed="rId2"/>
          <a:srcRect/>
          <a:stretch/>
        </p:blipFill>
        <p:spPr>
          <a:xfrm>
            <a:off x="6503436" y="0"/>
            <a:ext cx="5687824" cy="6858000"/>
          </a:xfrm>
          <a:effectLst>
            <a:glow>
              <a:schemeClr val="accent1">
                <a:alpha val="40000"/>
              </a:schemeClr>
            </a:glow>
            <a:outerShdw blurRad="50800" dist="50800" dir="3900000" sx="1000" sy="1000" algn="ctr" rotWithShape="0">
              <a:srgbClr val="000000"/>
            </a:outerShdw>
            <a:softEdge rad="774700"/>
          </a:effectLst>
        </p:spPr>
      </p:pic>
      <p:sp>
        <p:nvSpPr>
          <p:cNvPr id="4" name="Slide Number Placeholder 3">
            <a:extLst>
              <a:ext uri="{FF2B5EF4-FFF2-40B4-BE49-F238E27FC236}">
                <a16:creationId xmlns:a16="http://schemas.microsoft.com/office/drawing/2014/main" xmlns="" id="{DD90521C-0778-4218-AC9C-D1774B90893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7</a:t>
            </a:fld>
            <a:endParaRPr lang="en-US" dirty="0"/>
          </a:p>
        </p:txBody>
      </p:sp>
    </p:spTree>
    <p:extLst>
      <p:ext uri="{BB962C8B-B14F-4D97-AF65-F5344CB8AC3E}">
        <p14:creationId xmlns:p14="http://schemas.microsoft.com/office/powerpoint/2010/main" val="2322951236"/>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xmlns="" id="{7312D1EA-DEBB-990D-CF7E-423BB4E15545}"/>
              </a:ext>
            </a:extLst>
          </p:cNvPr>
          <p:cNvPicPr>
            <a:picLocks noGrp="1" noChangeAspect="1"/>
          </p:cNvPicPr>
          <p:nvPr>
            <p:ph type="pic" sz="quarter" idx="13"/>
          </p:nvPr>
        </p:nvPicPr>
        <p:blipFill rotWithShape="1">
          <a:blip r:embed="rId2"/>
          <a:srcRect l="-33099" t="11317" r="-31258" b="26166"/>
          <a:stretch/>
        </p:blipFill>
        <p:spPr>
          <a:xfrm>
            <a:off x="533400" y="809625"/>
            <a:ext cx="11068050" cy="5762625"/>
          </a:xfrm>
          <a:effectLst>
            <a:softEdge rad="76200"/>
          </a:effectLst>
        </p:spPr>
      </p:pic>
      <p:sp>
        <p:nvSpPr>
          <p:cNvPr id="6" name="Slide Number Placeholder 5">
            <a:extLst>
              <a:ext uri="{FF2B5EF4-FFF2-40B4-BE49-F238E27FC236}">
                <a16:creationId xmlns:a16="http://schemas.microsoft.com/office/drawing/2014/main" xmlns="" id="{699F2A81-791A-822F-38E6-A123B2EBDA66}"/>
              </a:ext>
            </a:extLst>
          </p:cNvPr>
          <p:cNvSpPr>
            <a:spLocks noGrp="1"/>
          </p:cNvSpPr>
          <p:nvPr>
            <p:ph type="sldNum" sz="quarter" idx="12"/>
          </p:nvPr>
        </p:nvSpPr>
        <p:spPr/>
        <p:txBody>
          <a:bodyPr/>
          <a:lstStyle/>
          <a:p>
            <a:fld id="{4F6357DA-28E9-40D3-918C-4D14E8263D81}" type="slidenum">
              <a:rPr lang="en-US" smtClean="0"/>
              <a:pPr/>
              <a:t>8</a:t>
            </a:fld>
            <a:endParaRPr lang="en-US" dirty="0"/>
          </a:p>
        </p:txBody>
      </p:sp>
      <p:sp>
        <p:nvSpPr>
          <p:cNvPr id="8" name="Subtitle 7">
            <a:extLst>
              <a:ext uri="{FF2B5EF4-FFF2-40B4-BE49-F238E27FC236}">
                <a16:creationId xmlns:a16="http://schemas.microsoft.com/office/drawing/2014/main" xmlns="" id="{91317A92-2F15-16D5-8F27-3524863E4D44}"/>
              </a:ext>
            </a:extLst>
          </p:cNvPr>
          <p:cNvSpPr>
            <a:spLocks noGrp="1"/>
          </p:cNvSpPr>
          <p:nvPr>
            <p:ph type="subTitle" idx="1"/>
          </p:nvPr>
        </p:nvSpPr>
        <p:spPr>
          <a:xfrm rot="10800000" flipV="1">
            <a:off x="838201" y="136521"/>
            <a:ext cx="10372724" cy="739779"/>
          </a:xfrm>
        </p:spPr>
        <p:txBody>
          <a:bodyPr/>
          <a:lstStyle/>
          <a:p>
            <a:r>
              <a:rPr lang="en-IN" sz="2800" dirty="0"/>
              <a:t>                              PROJECT FEATURES</a:t>
            </a:r>
          </a:p>
        </p:txBody>
      </p:sp>
    </p:spTree>
    <p:extLst>
      <p:ext uri="{BB962C8B-B14F-4D97-AF65-F5344CB8AC3E}">
        <p14:creationId xmlns:p14="http://schemas.microsoft.com/office/powerpoint/2010/main" val="1119272606"/>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8A9E192-4B16-53D5-97FB-502A9F2D55FC}"/>
              </a:ext>
            </a:extLst>
          </p:cNvPr>
          <p:cNvSpPr>
            <a:spLocks noGrp="1"/>
          </p:cNvSpPr>
          <p:nvPr>
            <p:ph type="ctrTitle"/>
          </p:nvPr>
        </p:nvSpPr>
        <p:spPr>
          <a:xfrm>
            <a:off x="1066800" y="-213360"/>
            <a:ext cx="10554074" cy="1178560"/>
          </a:xfrm>
        </p:spPr>
        <p:txBody>
          <a:bodyPr/>
          <a:lstStyle/>
          <a:p>
            <a:r>
              <a:rPr lang="en-IN" sz="3200" dirty="0"/>
              <a:t>                JPA MAPPING(RELATIONS)</a:t>
            </a:r>
          </a:p>
        </p:txBody>
      </p:sp>
      <p:sp>
        <p:nvSpPr>
          <p:cNvPr id="4" name="Subtitle 3">
            <a:extLst>
              <a:ext uri="{FF2B5EF4-FFF2-40B4-BE49-F238E27FC236}">
                <a16:creationId xmlns:a16="http://schemas.microsoft.com/office/drawing/2014/main" xmlns="" id="{E68D8A4C-ED9C-5610-E274-98B7485D2FCE}"/>
              </a:ext>
            </a:extLst>
          </p:cNvPr>
          <p:cNvSpPr>
            <a:spLocks noGrp="1"/>
          </p:cNvSpPr>
          <p:nvPr>
            <p:ph type="subTitle" idx="1"/>
          </p:nvPr>
        </p:nvSpPr>
        <p:spPr>
          <a:xfrm>
            <a:off x="243840" y="1158240"/>
            <a:ext cx="11377034" cy="5222239"/>
          </a:xfrm>
        </p:spPr>
        <p:txBody>
          <a:bodyPr/>
          <a:lstStyle/>
          <a:p>
            <a:r>
              <a:rPr lang="en-US" dirty="0"/>
              <a:t>entity relationships define how entities (representations of database tables) relate to one another. These relationships are crucial for effectively managing the underlying database schema and ensuring data consistency. </a:t>
            </a:r>
          </a:p>
          <a:p>
            <a:endParaRPr lang="en-US" dirty="0"/>
          </a:p>
          <a:p>
            <a:r>
              <a:rPr lang="en-US" dirty="0"/>
              <a:t>1. One-to-One (@OneToOne)</a:t>
            </a:r>
          </a:p>
          <a:p>
            <a:r>
              <a:rPr lang="en-US" dirty="0"/>
              <a:t>A one-to-one relationship is where one entity instance is associated with one instance of another entity.</a:t>
            </a:r>
          </a:p>
          <a:p>
            <a:endParaRPr lang="en-US" dirty="0"/>
          </a:p>
          <a:p>
            <a:r>
              <a:rPr lang="en-US" dirty="0"/>
              <a:t>2. One-to-Many (@OneToMany)</a:t>
            </a:r>
          </a:p>
          <a:p>
            <a:r>
              <a:rPr lang="en-US" dirty="0"/>
              <a:t>A one-to-many relationship is where one entity instance is associated with many instances of another entity.</a:t>
            </a:r>
          </a:p>
          <a:p>
            <a:endParaRPr lang="en-US" dirty="0"/>
          </a:p>
          <a:p>
            <a:r>
              <a:rPr lang="en-US" dirty="0"/>
              <a:t>3. Many-to-One (@ManyToOne)</a:t>
            </a:r>
          </a:p>
          <a:p>
            <a:r>
              <a:rPr lang="en-US" dirty="0"/>
              <a:t>A many-to-one relationship is where many instances of an entity are associated with one instance of another entity. This is the inverse of the one-to-many relationship.</a:t>
            </a:r>
          </a:p>
          <a:p>
            <a:endParaRPr lang="en-US" dirty="0"/>
          </a:p>
          <a:p>
            <a:endParaRPr lang="en-IN" dirty="0"/>
          </a:p>
        </p:txBody>
      </p:sp>
    </p:spTree>
    <p:extLst>
      <p:ext uri="{BB962C8B-B14F-4D97-AF65-F5344CB8AC3E}">
        <p14:creationId xmlns:p14="http://schemas.microsoft.com/office/powerpoint/2010/main" val="98957566"/>
      </p:ext>
    </p:extLst>
  </p:cSld>
  <p:clrMapOvr>
    <a:masterClrMapping/>
  </p:clrMapOvr>
  <p:transition spd="slow">
    <p:fade/>
  </p:transition>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3.xml><?xml version="1.0" encoding="utf-8"?>
<ds:datastoreItem xmlns:ds="http://schemas.openxmlformats.org/officeDocument/2006/customXml" ds:itemID="{D8CF18AE-D61A-46A3-9130-AB96E8088727}">
  <ds:schemaRefs>
    <ds:schemaRef ds:uri="http://purl.org/dc/elements/1.1/"/>
    <ds:schemaRef ds:uri="http://schemas.microsoft.com/office/2006/documentManagement/typ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Restaurant pitch deck</Template>
  <TotalTime>596</TotalTime>
  <Words>662</Words>
  <Application>Microsoft Office PowerPoint</Application>
  <PresentationFormat>Custom</PresentationFormat>
  <Paragraphs>136</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Go grocery</vt:lpstr>
      <vt:lpstr>overview</vt:lpstr>
      <vt:lpstr>Aim of project</vt:lpstr>
      <vt:lpstr>OBJECTIVES</vt:lpstr>
      <vt:lpstr>Entities</vt:lpstr>
      <vt:lpstr>Er-Diagram</vt:lpstr>
      <vt:lpstr>Technology stack</vt:lpstr>
      <vt:lpstr>PowerPoint Presentation</vt:lpstr>
      <vt:lpstr>                JPA MAPPING(RELATIONS)</vt:lpstr>
      <vt:lpstr>BACKEND ARCHITECTURE</vt:lpstr>
      <vt:lpstr>BACKEND ARCHITECTURE JPA MAPPING</vt:lpstr>
      <vt:lpstr>Backend architecture  MYSQL(DATABASE) </vt:lpstr>
      <vt:lpstr>Backend Architecture</vt:lpstr>
      <vt:lpstr>FRONTEND ARCHITECTURE</vt:lpstr>
      <vt:lpstr>FRONTEND ARCHITECTURE</vt:lpstr>
      <vt:lpstr>               DEMO SCREENSHOTS</vt:lpstr>
      <vt:lpstr>               DEMO SCREENSHOTS</vt:lpstr>
      <vt:lpstr>               DEMO SCREENSHOTS</vt:lpstr>
      <vt:lpstr>Future upgradation</vt:lpstr>
      <vt:lpstr>Conclusion</vt:lpstr>
      <vt:lpstr>PowerPoint Presentation</vt:lpstr>
      <vt:lpstr>Meet the team</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grocery</dc:title>
  <dc:creator>Manasi Dhavale</dc:creator>
  <cp:lastModifiedBy>Rutuja Gotarne</cp:lastModifiedBy>
  <cp:revision>84</cp:revision>
  <dcterms:created xsi:type="dcterms:W3CDTF">2024-05-15T00:10:43Z</dcterms:created>
  <dcterms:modified xsi:type="dcterms:W3CDTF">2024-06-05T17:41:17Z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